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media/audio21.wav" ContentType="audio/x-wav"/>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8" r:id="rId2"/>
    <p:sldId id="260" r:id="rId3"/>
    <p:sldId id="272" r:id="rId4"/>
    <p:sldId id="266" r:id="rId5"/>
    <p:sldId id="267" r:id="rId6"/>
    <p:sldId id="268" r:id="rId7"/>
    <p:sldId id="269" r:id="rId8"/>
    <p:sldId id="315" r:id="rId9"/>
    <p:sldId id="290" r:id="rId10"/>
    <p:sldId id="297" r:id="rId11"/>
    <p:sldId id="270" r:id="rId12"/>
    <p:sldId id="262" r:id="rId13"/>
    <p:sldId id="265" r:id="rId14"/>
    <p:sldId id="263" r:id="rId15"/>
    <p:sldId id="327" r:id="rId16"/>
    <p:sldId id="280" r:id="rId17"/>
    <p:sldId id="281" r:id="rId18"/>
    <p:sldId id="319" r:id="rId19"/>
    <p:sldId id="264" r:id="rId20"/>
    <p:sldId id="282" r:id="rId21"/>
    <p:sldId id="316" r:id="rId22"/>
    <p:sldId id="328" r:id="rId23"/>
    <p:sldId id="284" r:id="rId24"/>
    <p:sldId id="285" r:id="rId25"/>
    <p:sldId id="287" r:id="rId26"/>
    <p:sldId id="289" r:id="rId27"/>
    <p:sldId id="304" r:id="rId28"/>
    <p:sldId id="286" r:id="rId29"/>
    <p:sldId id="322" r:id="rId30"/>
    <p:sldId id="329" r:id="rId31"/>
    <p:sldId id="288" r:id="rId32"/>
    <p:sldId id="271" r:id="rId33"/>
    <p:sldId id="273" r:id="rId34"/>
    <p:sldId id="274" r:id="rId35"/>
    <p:sldId id="275" r:id="rId36"/>
    <p:sldId id="276" r:id="rId37"/>
    <p:sldId id="279" r:id="rId38"/>
    <p:sldId id="278" r:id="rId39"/>
    <p:sldId id="326" r:id="rId40"/>
    <p:sldId id="283" r:id="rId41"/>
    <p:sldId id="292" r:id="rId42"/>
    <p:sldId id="330" r:id="rId43"/>
    <p:sldId id="295" r:id="rId44"/>
    <p:sldId id="296" r:id="rId45"/>
    <p:sldId id="294" r:id="rId46"/>
    <p:sldId id="318" r:id="rId47"/>
    <p:sldId id="325" r:id="rId48"/>
    <p:sldId id="298" r:id="rId49"/>
    <p:sldId id="299" r:id="rId50"/>
    <p:sldId id="293" r:id="rId51"/>
    <p:sldId id="300" r:id="rId52"/>
    <p:sldId id="311" r:id="rId53"/>
    <p:sldId id="301" r:id="rId54"/>
    <p:sldId id="302" r:id="rId55"/>
    <p:sldId id="303" r:id="rId56"/>
    <p:sldId id="317" r:id="rId57"/>
    <p:sldId id="305" r:id="rId58"/>
    <p:sldId id="320" r:id="rId59"/>
    <p:sldId id="323" r:id="rId60"/>
    <p:sldId id="306" r:id="rId61"/>
    <p:sldId id="307" r:id="rId62"/>
    <p:sldId id="308" r:id="rId63"/>
    <p:sldId id="309" r:id="rId64"/>
    <p:sldId id="310" r:id="rId65"/>
    <p:sldId id="312" r:id="rId66"/>
    <p:sldId id="324" r:id="rId67"/>
    <p:sldId id="313" r:id="rId68"/>
    <p:sldId id="31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CC66"/>
    <a:srgbClr val="E8C17C"/>
    <a:srgbClr val="5A8B3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713" autoAdjust="0"/>
  </p:normalViewPr>
  <p:slideViewPr>
    <p:cSldViewPr>
      <p:cViewPr varScale="1">
        <p:scale>
          <a:sx n="83" d="100"/>
          <a:sy n="83" d="100"/>
        </p:scale>
        <p:origin x="-1267" y="-77"/>
      </p:cViewPr>
      <p:guideLst>
        <p:guide orient="horz" pos="2160"/>
        <p:guide pos="2880"/>
      </p:guideLst>
    </p:cSldViewPr>
  </p:slideViewPr>
  <p:outlineViewPr>
    <p:cViewPr>
      <p:scale>
        <a:sx n="33" d="100"/>
        <a:sy n="33" d="100"/>
      </p:scale>
      <p:origin x="0" y="1013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58"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4BEC74-84B8-4B42-AD13-F9004A4D3CC6}" type="datetimeFigureOut">
              <a:rPr lang="en-GB" smtClean="0"/>
              <a:pPr/>
              <a:t>21/07/2016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D592DE-06EA-46D0-93AB-7E1C4F007A0F}"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D592DE-06EA-46D0-93AB-7E1C4F007A0F}"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47</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48</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49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50</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51</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52</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53</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54</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56</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57</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58</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59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60</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61</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62</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63</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64</a:t>
            </a:fld>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65</a:t>
            </a:fld>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66</a:t>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67</a:t>
            </a:fld>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68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1D592DE-06EA-46D0-93AB-7E1C4F007A0F}"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49C7D307-5202-4DF8-A278-7F510E4A0C0C}" type="slidenum">
              <a:rPr lang="en-GB" smtClean="0"/>
              <a:pPr/>
              <a:t>‹#›</a:t>
            </a:fld>
            <a:endParaRPr lang="en-GB"/>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924800" y="6416675"/>
            <a:ext cx="762000" cy="365125"/>
          </a:xfrm>
        </p:spPr>
        <p:txBody>
          <a:bodyPr/>
          <a:lstStyle/>
          <a:p>
            <a:fld id="{49C7D307-5202-4DF8-A278-7F510E4A0C0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1599F45-FE45-481F-9E74-933565523B47}" type="datetimeFigureOut">
              <a:rPr lang="en-GB" smtClean="0"/>
              <a:pPr/>
              <a:t>21/07/2016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C7D307-5202-4DF8-A278-7F510E4A0C0C}" type="slidenum">
              <a:rPr lang="en-GB" smtClean="0"/>
              <a:pPr/>
              <a:t>‹#›</a:t>
            </a:fld>
            <a:endParaRPr lang="en-GB"/>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3" name="camera.wav"/>
          </p:stSnd>
        </p:sndAc>
      </p:transition>
    </mc:Choice>
    <mc:Fallback>
      <p:transition spd="slow">
        <p:dissolve/>
        <p:sndAc>
          <p:stSnd>
            <p:snd r:embed="rId1"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duotone>
              <a:schemeClr val="bg2">
                <a:shade val="3000"/>
                <a:satMod val="110000"/>
              </a:schemeClr>
              <a:schemeClr val="bg2">
                <a:tint val="60000"/>
                <a:satMod val="425000"/>
              </a:schemeClr>
            </a:duotone>
            <a:lum bright="6000" contrast="17000"/>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1599F45-FE45-481F-9E74-933565523B47}" type="datetimeFigureOut">
              <a:rPr lang="en-GB" smtClean="0"/>
              <a:pPr/>
              <a:t>21/07/2016</a:t>
            </a:fld>
            <a:endParaRPr lang="en-GB"/>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9C7D307-5202-4DF8-A278-7F510E4A0C0C}"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1200">
        <p:dissolve/>
        <p:sndAc>
          <p:stSnd>
            <p:snd r:embed="rId15" name="camera.wav"/>
          </p:stSnd>
        </p:sndAc>
      </p:transition>
    </mc:Choice>
    <mc:Fallback>
      <p:transition spd="slow">
        <p:dissolve/>
        <p:sndAc>
          <p:stSnd>
            <p:snd r:embed="rId13" name="camera.wav"/>
          </p:stSnd>
        </p:sndAc>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1.wav"/><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audio" Target="../media/audio21.wav"/></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audio" Target="../media/audio11.wav"/><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audio" Target="../media/audio11.wav"/><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audio" Target="../media/audio11.wav"/><Relationship Id="rId5" Type="http://schemas.openxmlformats.org/officeDocument/2006/relationships/image" Target="../media/image56.jpe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4.jpeg"/></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audio" Target="../media/audio11.wav"/><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052736"/>
            <a:ext cx="8640960" cy="5400600"/>
          </a:xfrm>
        </p:spPr>
        <p:txBody>
          <a:bodyPr>
            <a:normAutofit fontScale="90000"/>
          </a:bodyPr>
          <a:lstStyle/>
          <a:p>
            <a:r>
              <a:rPr lang="en-GB" sz="4000" dirty="0">
                <a:latin typeface="Century Gothic" pitchFamily="34" charset="0"/>
              </a:rPr>
              <a:t>Sculthorpe Moor</a:t>
            </a:r>
            <a:br>
              <a:rPr lang="en-GB" sz="4000" dirty="0">
                <a:latin typeface="Century Gothic" pitchFamily="34" charset="0"/>
              </a:rPr>
            </a:br>
            <a:r>
              <a:rPr lang="en-GB" sz="4000" dirty="0">
                <a:latin typeface="Century Gothic" pitchFamily="34" charset="0"/>
              </a:rPr>
              <a:t>Intermediate Nature Photography Course</a:t>
            </a:r>
            <a:br>
              <a:rPr lang="en-GB" sz="4000" dirty="0">
                <a:latin typeface="Century Gothic" pitchFamily="34" charset="0"/>
              </a:rPr>
            </a:br>
            <a:r>
              <a:rPr lang="en-GB" dirty="0">
                <a:latin typeface="Century Gothic" pitchFamily="34" charset="0"/>
              </a:rPr>
              <a:t/>
            </a:r>
            <a:br>
              <a:rPr lang="en-GB" dirty="0">
                <a:latin typeface="Century Gothic" pitchFamily="34" charset="0"/>
              </a:rPr>
            </a:br>
            <a:r>
              <a:rPr lang="en-GB" dirty="0">
                <a:latin typeface="Century Gothic" pitchFamily="34" charset="0"/>
              </a:rPr>
              <a:t/>
            </a:r>
            <a:br>
              <a:rPr lang="en-GB" dirty="0">
                <a:latin typeface="Century Gothic" pitchFamily="34" charset="0"/>
              </a:rPr>
            </a:br>
            <a:r>
              <a:rPr lang="en-GB" dirty="0">
                <a:latin typeface="Century Gothic" pitchFamily="34" charset="0"/>
              </a:rPr>
              <a:t/>
            </a:r>
            <a:br>
              <a:rPr lang="en-GB" dirty="0">
                <a:latin typeface="Century Gothic" pitchFamily="34" charset="0"/>
              </a:rPr>
            </a:br>
            <a:r>
              <a:rPr lang="en-GB" dirty="0">
                <a:latin typeface="Century Gothic" pitchFamily="34" charset="0"/>
              </a:rPr>
              <a:t/>
            </a:r>
            <a:br>
              <a:rPr lang="en-GB" dirty="0">
                <a:latin typeface="Century Gothic" pitchFamily="34" charset="0"/>
              </a:rPr>
            </a:br>
            <a:r>
              <a:rPr lang="en-GB" dirty="0">
                <a:latin typeface="Century Gothic" pitchFamily="34" charset="0"/>
              </a:rPr>
              <a:t/>
            </a:r>
            <a:br>
              <a:rPr lang="en-GB" dirty="0">
                <a:latin typeface="Century Gothic" pitchFamily="34" charset="0"/>
              </a:rPr>
            </a:br>
            <a:r>
              <a:rPr lang="en-GB" dirty="0">
                <a:latin typeface="Century Gothic" pitchFamily="34" charset="0"/>
              </a:rPr>
              <a:t/>
            </a:r>
            <a:br>
              <a:rPr lang="en-GB" dirty="0">
                <a:latin typeface="Century Gothic" pitchFamily="34" charset="0"/>
              </a:rPr>
            </a:br>
            <a:r>
              <a:rPr lang="en-GB" sz="800" dirty="0">
                <a:latin typeface="Century Gothic" pitchFamily="34" charset="0"/>
              </a:rPr>
              <a:t/>
            </a:r>
            <a:br>
              <a:rPr lang="en-GB" sz="8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200" dirty="0">
                <a:latin typeface="Century Gothic" pitchFamily="34" charset="0"/>
              </a:rPr>
              <a:t/>
            </a:r>
            <a:br>
              <a:rPr lang="en-GB" sz="200" dirty="0">
                <a:latin typeface="Century Gothic" pitchFamily="34" charset="0"/>
              </a:rPr>
            </a:br>
            <a:r>
              <a:rPr lang="en-GB" sz="4400" dirty="0">
                <a:latin typeface="Century Gothic" pitchFamily="34" charset="0"/>
              </a:rPr>
              <a:t/>
            </a:r>
            <a:br>
              <a:rPr lang="en-GB" sz="4400" dirty="0">
                <a:latin typeface="Century Gothic" pitchFamily="34" charset="0"/>
              </a:rPr>
            </a:br>
            <a:r>
              <a:rPr lang="en-GB" sz="1800" dirty="0">
                <a:latin typeface="Century Gothic" pitchFamily="34" charset="0"/>
              </a:rPr>
              <a:t>with  </a:t>
            </a:r>
            <a:r>
              <a:rPr lang="en-GB" sz="2700" dirty="0">
                <a:latin typeface="Century Gothic" pitchFamily="34" charset="0"/>
              </a:rPr>
              <a:t>Steve Norris</a:t>
            </a:r>
            <a:r>
              <a:rPr lang="en-GB" dirty="0">
                <a:latin typeface="Century Gothic" pitchFamily="34" charset="0"/>
              </a:rPr>
              <a:t/>
            </a:r>
            <a:br>
              <a:rPr lang="en-GB" dirty="0">
                <a:latin typeface="Century Gothic" pitchFamily="34" charset="0"/>
              </a:rPr>
            </a:br>
            <a:endParaRPr lang="en-GB" dirty="0"/>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f.3.5	1/320 sec	    ISO 640	    200mm	   No EC</a:t>
            </a:r>
            <a:endParaRPr lang="en-GB" sz="1200" dirty="0"/>
          </a:p>
        </p:txBody>
      </p:sp>
      <p:pic>
        <p:nvPicPr>
          <p:cNvPr id="4" name="Content Placeholder 3" descr="Young Robin.jpg"/>
          <p:cNvPicPr>
            <a:picLocks noGrp="1" noChangeAspect="1"/>
          </p:cNvPicPr>
          <p:nvPr>
            <p:ph idx="1"/>
          </p:nvPr>
        </p:nvPicPr>
        <p:blipFill>
          <a:blip r:embed="rId4" cstate="print"/>
          <a:stretch>
            <a:fillRect/>
          </a:stretch>
        </p:blipFill>
        <p:spPr>
          <a:xfrm>
            <a:off x="576565" y="1124744"/>
            <a:ext cx="7990870"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f.8	1/320 sec	     ISO 1000	        330mm	      - 0.7 EC</a:t>
            </a:r>
          </a:p>
        </p:txBody>
      </p:sp>
      <p:pic>
        <p:nvPicPr>
          <p:cNvPr id="4" name="Content Placeholder 3" descr="Starling Web.jpg"/>
          <p:cNvPicPr>
            <a:picLocks noGrp="1" noChangeAspect="1"/>
          </p:cNvPicPr>
          <p:nvPr>
            <p:ph idx="1"/>
          </p:nvPr>
        </p:nvPicPr>
        <p:blipFill>
          <a:blip r:embed="rId4" cstate="print"/>
          <a:stretch>
            <a:fillRect/>
          </a:stretch>
        </p:blipFill>
        <p:spPr>
          <a:xfrm>
            <a:off x="505207" y="980728"/>
            <a:ext cx="8133586" cy="542165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Autofit/>
          </a:bodyPr>
          <a:lstStyle/>
          <a:p>
            <a:r>
              <a:rPr lang="en-GB" sz="1200" dirty="0">
                <a:latin typeface="Century Gothic" pitchFamily="34" charset="0"/>
              </a:rPr>
              <a:t>D7200	  f.8	1/640sec	   ISO 640	   600mm	   No EC	</a:t>
            </a:r>
          </a:p>
        </p:txBody>
      </p:sp>
      <p:pic>
        <p:nvPicPr>
          <p:cNvPr id="4" name="Content Placeholder 3" descr="Long Tailed Tit Web.jpg"/>
          <p:cNvPicPr>
            <a:picLocks noGrp="1" noChangeAspect="1"/>
          </p:cNvPicPr>
          <p:nvPr>
            <p:ph idx="1"/>
          </p:nvPr>
        </p:nvPicPr>
        <p:blipFill>
          <a:blip r:embed="rId4" cstate="print"/>
          <a:stretch>
            <a:fillRect/>
          </a:stretch>
        </p:blipFill>
        <p:spPr>
          <a:xfrm>
            <a:off x="457200" y="973593"/>
            <a:ext cx="8229600" cy="548707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f.2.8	1/1000 sec	  ISO 800	  200mm	  - 0.3 EC</a:t>
            </a:r>
          </a:p>
        </p:txBody>
      </p:sp>
      <p:pic>
        <p:nvPicPr>
          <p:cNvPr id="4" name="Content Placeholder 3" descr="Juvenile Robin iW.jpg"/>
          <p:cNvPicPr>
            <a:picLocks noGrp="1" noChangeAspect="1"/>
          </p:cNvPicPr>
          <p:nvPr>
            <p:ph idx="1"/>
          </p:nvPr>
        </p:nvPicPr>
        <p:blipFill>
          <a:blip r:embed="rId4" cstate="print"/>
          <a:stretch>
            <a:fillRect/>
          </a:stretch>
        </p:blipFill>
        <p:spPr>
          <a:xfrm>
            <a:off x="583766" y="1052736"/>
            <a:ext cx="7976469" cy="531764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1/400 sec	     ISO 800	     600mm	    No EC	</a:t>
            </a:r>
            <a:endParaRPr lang="en-GB" sz="1200" dirty="0"/>
          </a:p>
        </p:txBody>
      </p:sp>
      <p:pic>
        <p:nvPicPr>
          <p:cNvPr id="4" name="Content Placeholder 3" descr="Goldfinch on Teasel 1 Web.jpg"/>
          <p:cNvPicPr>
            <a:picLocks noGrp="1" noChangeAspect="1"/>
          </p:cNvPicPr>
          <p:nvPr>
            <p:ph idx="1"/>
          </p:nvPr>
        </p:nvPicPr>
        <p:blipFill>
          <a:blip r:embed="rId4" cstate="print"/>
          <a:stretch>
            <a:fillRect/>
          </a:stretch>
        </p:blipFill>
        <p:spPr>
          <a:xfrm>
            <a:off x="539552" y="937419"/>
            <a:ext cx="8147248" cy="543149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D810  	   f6.3 	  1/1000 sec          ISO 64               600mm              No EC   </a:t>
            </a:r>
          </a:p>
        </p:txBody>
      </p:sp>
      <p:pic>
        <p:nvPicPr>
          <p:cNvPr id="4" name="Content Placeholder 3" descr="Robin &amp; Rape Seed Web.jpg"/>
          <p:cNvPicPr>
            <a:picLocks noGrp="1" noChangeAspect="1"/>
          </p:cNvPicPr>
          <p:nvPr>
            <p:ph idx="1"/>
          </p:nvPr>
        </p:nvPicPr>
        <p:blipFill>
          <a:blip r:embed="rId4" cstate="print"/>
          <a:stretch>
            <a:fillRect/>
          </a:stretch>
        </p:blipFill>
        <p:spPr>
          <a:xfrm>
            <a:off x="580111" y="1124744"/>
            <a:ext cx="7983779"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2204864"/>
            <a:ext cx="6624736" cy="995536"/>
          </a:xfrm>
        </p:spPr>
        <p:txBody>
          <a:bodyPr/>
          <a:lstStyle/>
          <a:p>
            <a:r>
              <a:rPr lang="en-GB" dirty="0">
                <a:latin typeface="Century Gothic" pitchFamily="34" charset="0"/>
              </a:rPr>
              <a:t>Nature in context</a:t>
            </a:r>
          </a:p>
        </p:txBody>
      </p:sp>
      <p:sp>
        <p:nvSpPr>
          <p:cNvPr id="3" name="Subtitle 2"/>
          <p:cNvSpPr>
            <a:spLocks noGrp="1"/>
          </p:cNvSpPr>
          <p:nvPr>
            <p:ph type="subTitle" idx="1"/>
          </p:nvPr>
        </p:nvSpPr>
        <p:spPr>
          <a:xfrm>
            <a:off x="1371600" y="3573016"/>
            <a:ext cx="6400800" cy="1511282"/>
          </a:xfrm>
          <a:effectLst>
            <a:outerShdw blurRad="50800" dist="38100" dir="2700000" algn="tl" rotWithShape="0">
              <a:prstClr val="black">
                <a:alpha val="40000"/>
              </a:prstClr>
            </a:outerShdw>
          </a:effectLst>
        </p:spPr>
        <p:txBody>
          <a:bodyPr>
            <a:normAutofit/>
          </a:bodyPr>
          <a:lstStyle/>
          <a:p>
            <a:r>
              <a:rPr lang="en-GB" dirty="0">
                <a:solidFill>
                  <a:schemeClr val="tx1">
                    <a:lumMod val="85000"/>
                  </a:schemeClr>
                </a:solidFill>
                <a:latin typeface="Century Gothic" pitchFamily="34" charset="0"/>
              </a:rPr>
              <a:t>Nature in the Landscape</a:t>
            </a:r>
          </a:p>
          <a:p>
            <a:r>
              <a:rPr lang="en-GB" sz="1600" dirty="0">
                <a:solidFill>
                  <a:schemeClr val="tx1">
                    <a:lumMod val="85000"/>
                  </a:schemeClr>
                </a:solidFill>
                <a:latin typeface="Century Gothic" pitchFamily="34" charset="0"/>
              </a:rPr>
              <a:t>Sympathetic Image Cropping</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D800        f.11      1/3200 sec      ISO 800     105 mm (Prime)     – 0.7 EC</a:t>
            </a:r>
          </a:p>
        </p:txBody>
      </p:sp>
      <p:pic>
        <p:nvPicPr>
          <p:cNvPr id="4" name="Content Placeholder 3" descr="Home to roost Gallery.jpg"/>
          <p:cNvPicPr>
            <a:picLocks noGrp="1" noChangeAspect="1"/>
          </p:cNvPicPr>
          <p:nvPr>
            <p:ph idx="1"/>
          </p:nvPr>
        </p:nvPicPr>
        <p:blipFill>
          <a:blip r:embed="rId4" cstate="print"/>
          <a:stretch>
            <a:fillRect/>
          </a:stretch>
        </p:blipFill>
        <p:spPr>
          <a:xfrm>
            <a:off x="2555777" y="836712"/>
            <a:ext cx="4032447" cy="570324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D800	f.5.6	1/3200 sec	     ISO 1000	     400mm	      - 0.7 EC</a:t>
            </a:r>
          </a:p>
        </p:txBody>
      </p:sp>
      <p:pic>
        <p:nvPicPr>
          <p:cNvPr id="4" name="Content Placeholder 3" descr="Gulls on land iW.jpg"/>
          <p:cNvPicPr>
            <a:picLocks noGrp="1" noChangeAspect="1"/>
          </p:cNvPicPr>
          <p:nvPr>
            <p:ph idx="1"/>
          </p:nvPr>
        </p:nvPicPr>
        <p:blipFill>
          <a:blip r:embed="rId4" cstate="print"/>
          <a:stretch>
            <a:fillRect/>
          </a:stretch>
        </p:blipFill>
        <p:spPr>
          <a:xfrm>
            <a:off x="683568" y="1268760"/>
            <a:ext cx="7791809" cy="518398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1/320 sec	    ISO 800	    600mm	   - 0.3 EC</a:t>
            </a:r>
          </a:p>
        </p:txBody>
      </p:sp>
      <p:pic>
        <p:nvPicPr>
          <p:cNvPr id="4" name="Content Placeholder 3" descr="Barn Owl 4.jpg"/>
          <p:cNvPicPr>
            <a:picLocks noGrp="1" noChangeAspect="1"/>
          </p:cNvPicPr>
          <p:nvPr>
            <p:ph idx="1"/>
          </p:nvPr>
        </p:nvPicPr>
        <p:blipFill>
          <a:blip r:embed="rId4" cstate="print"/>
          <a:stretch>
            <a:fillRect/>
          </a:stretch>
        </p:blipFill>
        <p:spPr>
          <a:xfrm>
            <a:off x="631379" y="1052736"/>
            <a:ext cx="7881243" cy="525598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700" dirty="0">
                <a:latin typeface="Century Gothic" pitchFamily="34" charset="0"/>
              </a:rPr>
              <a:t>Your Host</a:t>
            </a:r>
            <a:r>
              <a:rPr lang="en-GB" dirty="0">
                <a:latin typeface="Century Gothic" pitchFamily="34" charset="0"/>
              </a:rPr>
              <a:t/>
            </a:r>
            <a:br>
              <a:rPr lang="en-GB" dirty="0">
                <a:latin typeface="Century Gothic" pitchFamily="34" charset="0"/>
              </a:rPr>
            </a:br>
            <a:r>
              <a:rPr lang="en-GB" dirty="0">
                <a:latin typeface="Century Gothic" pitchFamily="34" charset="0"/>
              </a:rPr>
              <a:t>Steve Norris</a:t>
            </a:r>
          </a:p>
        </p:txBody>
      </p:sp>
      <p:sp>
        <p:nvSpPr>
          <p:cNvPr id="3" name="Content Placeholder 2"/>
          <p:cNvSpPr>
            <a:spLocks noGrp="1"/>
          </p:cNvSpPr>
          <p:nvPr>
            <p:ph idx="1"/>
          </p:nvPr>
        </p:nvSpPr>
        <p:spPr>
          <a:xfrm>
            <a:off x="107504" y="1916832"/>
            <a:ext cx="8579296" cy="4392528"/>
          </a:xfrm>
        </p:spPr>
        <p:txBody>
          <a:bodyPr>
            <a:normAutofit fontScale="92500"/>
          </a:bodyPr>
          <a:lstStyle/>
          <a:p>
            <a:pPr algn="just">
              <a:spcBef>
                <a:spcPts val="0"/>
              </a:spcBef>
              <a:buNone/>
            </a:pPr>
            <a:r>
              <a:rPr lang="en-GB" sz="1600" dirty="0">
                <a:latin typeface="Century Gothic" pitchFamily="34" charset="0"/>
              </a:rPr>
              <a:t>	</a:t>
            </a:r>
            <a:r>
              <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rPr>
              <a:t>I joined Press Association Photos in Fleet Street in 1967 as a Trainee Press Photographer  but had a change of direction and continued  my training with various London Studios. I became assistant to a world renowned society and editorial photographer, Tessa Traeger, and worked with her in Rossetti Studios in Flood Street, Chelsea until becoming a professional in my own right.</a:t>
            </a:r>
          </a:p>
          <a:p>
            <a:pPr algn="just">
              <a:spcBef>
                <a:spcPts val="0"/>
              </a:spcBef>
            </a:pPr>
            <a:endPar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endParaRPr>
          </a:p>
          <a:p>
            <a:pPr algn="just">
              <a:buNone/>
            </a:pPr>
            <a:r>
              <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rPr>
              <a:t>	For various reasons (mostly having to pay tax bills) I became involved in the motor trade for the next 35 years but returned to my old profession 7 years ago. My work is mainly portrait and website photography but my enjoyment of nature and the outdoors has led me to running wildlife courses and ‘one to one’ tutorials.</a:t>
            </a:r>
          </a:p>
          <a:p>
            <a:pPr algn="just"/>
            <a:endPar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endParaRPr>
          </a:p>
          <a:p>
            <a:pPr algn="just">
              <a:buNone/>
            </a:pPr>
            <a:r>
              <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rPr>
              <a:t>	Now you have all </a:t>
            </a:r>
            <a:r>
              <a:rPr lang="en-GB" sz="1600" b="1" dirty="0">
                <a:solidFill>
                  <a:schemeClr val="tx1">
                    <a:lumMod val="95000"/>
                  </a:schemeClr>
                </a:solidFill>
                <a:effectLst>
                  <a:outerShdw blurRad="50800" dist="38100" dir="2700000" algn="tl" rotWithShape="0">
                    <a:prstClr val="black">
                      <a:alpha val="40000"/>
                    </a:prstClr>
                  </a:outerShdw>
                </a:effectLst>
                <a:latin typeface="Century Gothic" pitchFamily="34" charset="0"/>
              </a:rPr>
              <a:t>READ YOUR MANUALS </a:t>
            </a:r>
            <a:r>
              <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rPr>
              <a:t>there will be a few less slides in this presentation than the beginners course, but we will be covering some slightly more challenging subjects that should help you to take even better images than you do now.</a:t>
            </a:r>
          </a:p>
          <a:p>
            <a:pPr algn="just">
              <a:buNone/>
            </a:pPr>
            <a:endPar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endParaRPr>
          </a:p>
          <a:p>
            <a:pPr algn="just">
              <a:buNone/>
            </a:pPr>
            <a:r>
              <a:rPr lang="en-GB" sz="1600" dirty="0">
                <a:solidFill>
                  <a:schemeClr val="tx1">
                    <a:lumMod val="95000"/>
                  </a:schemeClr>
                </a:solidFill>
                <a:effectLst>
                  <a:outerShdw blurRad="50800" dist="38100" dir="2700000" algn="tl" rotWithShape="0">
                    <a:prstClr val="black">
                      <a:alpha val="40000"/>
                    </a:prstClr>
                  </a:outerShdw>
                </a:effectLst>
                <a:latin typeface="Century Gothic" pitchFamily="34" charset="0"/>
              </a:rPr>
              <a:t>	I hope you enjoy the day with me and please feel free to ask questions at any time. </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applause.wav"/>
          </p:stSnd>
        </p:sndAc>
      </p:transition>
    </mc:Choice>
    <mc:Fallback>
      <p:transition spd="slow">
        <p:dissolve/>
        <p:sndAc>
          <p:stSnd>
            <p:snd r:embed="rId3" name="applause.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1/3200 sec	    ISO 800	    600mm	   - 0.7 EC</a:t>
            </a:r>
          </a:p>
        </p:txBody>
      </p:sp>
      <p:pic>
        <p:nvPicPr>
          <p:cNvPr id="4" name="Content Placeholder 3" descr="Reed Bunting 2.jpg"/>
          <p:cNvPicPr>
            <a:picLocks noGrp="1" noChangeAspect="1"/>
          </p:cNvPicPr>
          <p:nvPr>
            <p:ph idx="1"/>
          </p:nvPr>
        </p:nvPicPr>
        <p:blipFill>
          <a:blip r:embed="rId4" cstate="print"/>
          <a:stretch>
            <a:fillRect/>
          </a:stretch>
        </p:blipFill>
        <p:spPr>
          <a:xfrm>
            <a:off x="523455" y="1052736"/>
            <a:ext cx="8097091" cy="5400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D810	f.8	1/800 sec	     ISO 800	     600mm	      No E.C.     Hand Held</a:t>
            </a:r>
          </a:p>
        </p:txBody>
      </p:sp>
      <p:pic>
        <p:nvPicPr>
          <p:cNvPr id="4" name="Content Placeholder 3" descr="Nuthatch 2 Web.jpg"/>
          <p:cNvPicPr>
            <a:picLocks noGrp="1" noChangeAspect="1"/>
          </p:cNvPicPr>
          <p:nvPr>
            <p:ph idx="1"/>
          </p:nvPr>
        </p:nvPicPr>
        <p:blipFill>
          <a:blip r:embed="rId4" cstate="print"/>
          <a:stretch>
            <a:fillRect/>
          </a:stretch>
        </p:blipFill>
        <p:spPr>
          <a:xfrm>
            <a:off x="2711271" y="1085403"/>
            <a:ext cx="3721458" cy="529907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r>
              <a:rPr lang="en-GB" sz="1200" dirty="0">
                <a:latin typeface="Century Gothic" pitchFamily="34" charset="0"/>
              </a:rPr>
              <a:t>D810	f8	1/500sec 	      ISO 800	       600mm        No EC</a:t>
            </a:r>
          </a:p>
        </p:txBody>
      </p:sp>
      <p:pic>
        <p:nvPicPr>
          <p:cNvPr id="4" name="Content Placeholder 3" descr="Treecreeper 8 Web.jpg"/>
          <p:cNvPicPr>
            <a:picLocks noGrp="1" noChangeAspect="1"/>
          </p:cNvPicPr>
          <p:nvPr>
            <p:ph idx="1"/>
          </p:nvPr>
        </p:nvPicPr>
        <p:blipFill>
          <a:blip r:embed="rId4" cstate="print"/>
          <a:stretch>
            <a:fillRect/>
          </a:stretch>
        </p:blipFill>
        <p:spPr>
          <a:xfrm>
            <a:off x="2528777" y="836711"/>
            <a:ext cx="4086446" cy="576064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1/1250 sec	    ISO 600	    600mm	   No EC</a:t>
            </a:r>
          </a:p>
        </p:txBody>
      </p:sp>
      <p:pic>
        <p:nvPicPr>
          <p:cNvPr id="5" name="Content Placeholder 4" descr="Otter 1.jpg"/>
          <p:cNvPicPr>
            <a:picLocks noGrp="1" noChangeAspect="1"/>
          </p:cNvPicPr>
          <p:nvPr>
            <p:ph sz="half" idx="1"/>
          </p:nvPr>
        </p:nvPicPr>
        <p:blipFill>
          <a:blip r:embed="rId4" cstate="print"/>
          <a:stretch>
            <a:fillRect/>
          </a:stretch>
        </p:blipFill>
        <p:spPr>
          <a:xfrm>
            <a:off x="395536" y="2492896"/>
            <a:ext cx="4100264" cy="2734028"/>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Otter 5.jpg"/>
          <p:cNvPicPr>
            <a:picLocks noGrp="1" noChangeAspect="1"/>
          </p:cNvPicPr>
          <p:nvPr>
            <p:ph sz="half" idx="2"/>
          </p:nvPr>
        </p:nvPicPr>
        <p:blipFill>
          <a:blip r:embed="rId5" cstate="print"/>
          <a:stretch>
            <a:fillRect/>
          </a:stretch>
        </p:blipFill>
        <p:spPr>
          <a:xfrm>
            <a:off x="4788024" y="2492896"/>
            <a:ext cx="3966592" cy="273654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1/1250 sec	    ISO 600	    600mm	   No EC</a:t>
            </a:r>
          </a:p>
        </p:txBody>
      </p:sp>
      <p:pic>
        <p:nvPicPr>
          <p:cNvPr id="9" name="Content Placeholder 8" descr="Watervole &amp; bank.jpg"/>
          <p:cNvPicPr>
            <a:picLocks noGrp="1" noChangeAspect="1"/>
          </p:cNvPicPr>
          <p:nvPr>
            <p:ph sz="half" idx="1"/>
          </p:nvPr>
        </p:nvPicPr>
        <p:blipFill>
          <a:blip r:embed="rId4" cstate="print"/>
          <a:stretch>
            <a:fillRect/>
          </a:stretch>
        </p:blipFill>
        <p:spPr>
          <a:xfrm>
            <a:off x="323528" y="2493666"/>
            <a:ext cx="4038600" cy="2693581"/>
          </a:xfrm>
          <a:prstGeom prst="rect">
            <a:avLst/>
          </a:prstGeom>
          <a:ln w="88900" cap="sq" cmpd="thickThin">
            <a:solidFill>
              <a:srgbClr val="000000"/>
            </a:solidFill>
            <a:prstDash val="solid"/>
            <a:miter lim="800000"/>
          </a:ln>
          <a:effectLst>
            <a:innerShdw blurRad="76200">
              <a:srgbClr val="000000"/>
            </a:innerShdw>
          </a:effectLst>
        </p:spPr>
      </p:pic>
      <p:pic>
        <p:nvPicPr>
          <p:cNvPr id="10" name="Content Placeholder 9" descr="Kestrel Hunting 1 Web.jpg"/>
          <p:cNvPicPr>
            <a:picLocks noGrp="1" noChangeAspect="1"/>
          </p:cNvPicPr>
          <p:nvPr>
            <p:ph sz="half" idx="2"/>
          </p:nvPr>
        </p:nvPicPr>
        <p:blipFill>
          <a:blip r:embed="rId5" cstate="print"/>
          <a:stretch>
            <a:fillRect/>
          </a:stretch>
        </p:blipFill>
        <p:spPr>
          <a:xfrm>
            <a:off x="4788024" y="2492896"/>
            <a:ext cx="4038600" cy="26932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f.8	1/320 sec	    ISO 800	     600mm	     No EC</a:t>
            </a:r>
          </a:p>
        </p:txBody>
      </p:sp>
      <p:pic>
        <p:nvPicPr>
          <p:cNvPr id="4" name="Content Placeholder 3" descr="Spiders Web 2 Web.jpg"/>
          <p:cNvPicPr>
            <a:picLocks noGrp="1" noChangeAspect="1"/>
          </p:cNvPicPr>
          <p:nvPr>
            <p:ph idx="1"/>
          </p:nvPr>
        </p:nvPicPr>
        <p:blipFill>
          <a:blip r:embed="rId4" cstate="print"/>
          <a:stretch>
            <a:fillRect/>
          </a:stretch>
        </p:blipFill>
        <p:spPr>
          <a:xfrm>
            <a:off x="675127" y="1111980"/>
            <a:ext cx="7793746" cy="519674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f.8	1/800 sec	    ISO 1000	     600mm	     - 0.7 EC</a:t>
            </a:r>
          </a:p>
        </p:txBody>
      </p:sp>
      <p:pic>
        <p:nvPicPr>
          <p:cNvPr id="6" name="Content Placeholder 5" descr="A Mess of Frogs Web.jpg"/>
          <p:cNvPicPr>
            <a:picLocks noGrp="1" noChangeAspect="1"/>
          </p:cNvPicPr>
          <p:nvPr>
            <p:ph idx="1"/>
          </p:nvPr>
        </p:nvPicPr>
        <p:blipFill>
          <a:blip r:embed="rId4" cstate="print"/>
          <a:stretch>
            <a:fillRect/>
          </a:stretch>
        </p:blipFill>
        <p:spPr>
          <a:xfrm>
            <a:off x="721973" y="1174200"/>
            <a:ext cx="7700055" cy="513452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f.3.5	1/800 sec	    ISO 1250 	    200mm (Prime)         No EC</a:t>
            </a:r>
          </a:p>
        </p:txBody>
      </p:sp>
      <p:pic>
        <p:nvPicPr>
          <p:cNvPr id="4" name="Content Placeholder 3" descr="Azure Damselfly in Flight.jpg"/>
          <p:cNvPicPr>
            <a:picLocks noGrp="1" noChangeAspect="1"/>
          </p:cNvPicPr>
          <p:nvPr>
            <p:ph idx="1"/>
          </p:nvPr>
        </p:nvPicPr>
        <p:blipFill>
          <a:blip r:embed="rId4" cstate="print"/>
          <a:stretch>
            <a:fillRect/>
          </a:stretch>
        </p:blipFill>
        <p:spPr>
          <a:xfrm>
            <a:off x="683568" y="1196752"/>
            <a:ext cx="7771960" cy="518354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D810	  f.10	1/250sec	    ISO 800	     600mm         Fill Flash	      </a:t>
            </a:r>
          </a:p>
        </p:txBody>
      </p:sp>
      <p:pic>
        <p:nvPicPr>
          <p:cNvPr id="6" name="Content Placeholder 5" descr="Canada Geese Crop.jpg"/>
          <p:cNvPicPr>
            <a:picLocks noGrp="1" noChangeAspect="1"/>
          </p:cNvPicPr>
          <p:nvPr>
            <p:ph idx="1"/>
          </p:nvPr>
        </p:nvPicPr>
        <p:blipFill>
          <a:blip r:embed="rId4" cstate="print"/>
          <a:stretch>
            <a:fillRect/>
          </a:stretch>
        </p:blipFill>
        <p:spPr>
          <a:xfrm>
            <a:off x="1070561" y="1340768"/>
            <a:ext cx="7002879" cy="496795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hints and tips</a:t>
            </a:r>
          </a:p>
        </p:txBody>
      </p:sp>
      <p:sp>
        <p:nvSpPr>
          <p:cNvPr id="3" name="Content Placeholder 2"/>
          <p:cNvSpPr>
            <a:spLocks noGrp="1"/>
          </p:cNvSpPr>
          <p:nvPr>
            <p:ph idx="1"/>
          </p:nvPr>
        </p:nvSpPr>
        <p:spPr>
          <a:xfrm>
            <a:off x="457200" y="2060848"/>
            <a:ext cx="8229600" cy="4248512"/>
          </a:xfrm>
          <a:effectLst>
            <a:outerShdw blurRad="50800" dist="38100" dir="2700000" algn="tl" rotWithShape="0">
              <a:prstClr val="black">
                <a:alpha val="40000"/>
              </a:prstClr>
            </a:outerShdw>
          </a:effectLst>
        </p:spPr>
        <p:txBody>
          <a:bodyPr>
            <a:normAutofit lnSpcReduction="10000"/>
          </a:bodyPr>
          <a:lstStyle/>
          <a:p>
            <a:pPr algn="just">
              <a:buFont typeface="Wingdings" pitchFamily="2" charset="2"/>
              <a:buChar char="§"/>
            </a:pPr>
            <a:r>
              <a:rPr lang="en-GB" sz="1800" dirty="0">
                <a:solidFill>
                  <a:schemeClr val="tx1">
                    <a:lumMod val="85000"/>
                  </a:schemeClr>
                </a:solidFill>
                <a:latin typeface="Century Gothic" pitchFamily="34" charset="0"/>
              </a:rPr>
              <a:t>Does the subject relate to its surroundings or is it ‘over cropped’?</a:t>
            </a:r>
          </a:p>
          <a:p>
            <a:pPr algn="just">
              <a:buNone/>
            </a:pPr>
            <a:endParaRPr lang="en-GB" sz="1800" dirty="0">
              <a:solidFill>
                <a:schemeClr val="tx1">
                  <a:lumMod val="85000"/>
                </a:schemeClr>
              </a:solidFill>
              <a:latin typeface="Century Gothic" pitchFamily="34" charset="0"/>
            </a:endParaRPr>
          </a:p>
          <a:p>
            <a:pPr algn="just">
              <a:buFont typeface="Wingdings" pitchFamily="2" charset="2"/>
              <a:buChar char="§"/>
            </a:pPr>
            <a:r>
              <a:rPr lang="en-GB" sz="1800" dirty="0">
                <a:solidFill>
                  <a:schemeClr val="tx1">
                    <a:lumMod val="85000"/>
                  </a:schemeClr>
                </a:solidFill>
                <a:latin typeface="Century Gothic" pitchFamily="34" charset="0"/>
              </a:rPr>
              <a:t>Consider your composition with the ‘rule of thirds’ in mind (but remember that rules are meant to be broken sometimes).</a:t>
            </a:r>
          </a:p>
          <a:p>
            <a:pPr algn="just">
              <a:buNone/>
            </a:pPr>
            <a:endParaRPr lang="en-GB" sz="1800" dirty="0">
              <a:solidFill>
                <a:schemeClr val="tx1">
                  <a:lumMod val="85000"/>
                </a:schemeClr>
              </a:solidFill>
              <a:latin typeface="Century Gothic" pitchFamily="34" charset="0"/>
            </a:endParaRPr>
          </a:p>
          <a:p>
            <a:pPr algn="just">
              <a:buFont typeface="Wingdings" pitchFamily="2" charset="2"/>
              <a:buChar char="§"/>
            </a:pPr>
            <a:r>
              <a:rPr lang="en-GB" sz="1800" dirty="0">
                <a:solidFill>
                  <a:schemeClr val="tx1">
                    <a:lumMod val="85000"/>
                  </a:schemeClr>
                </a:solidFill>
                <a:latin typeface="Century Gothic" pitchFamily="34" charset="0"/>
              </a:rPr>
              <a:t>For birds in flight always use maximum point AF-C or AI Servo – target the bird in this mode and, as long as you keep it in the frame, it should be sharply focused. Alternatively, if you know where the birds flight path is (or a bird diving on a particular area to fish) you can manually pre-focus – but unless you’ve practised fast manual focussing, good luck with that!</a:t>
            </a:r>
          </a:p>
          <a:p>
            <a:pPr>
              <a:buFont typeface="Wingdings" pitchFamily="2" charset="2"/>
              <a:buChar char="§"/>
            </a:pPr>
            <a:endParaRPr lang="en-GB" sz="1800" dirty="0">
              <a:solidFill>
                <a:schemeClr val="tx1">
                  <a:lumMod val="85000"/>
                </a:schemeClr>
              </a:solidFill>
              <a:latin typeface="Century Gothic" pitchFamily="34" charset="0"/>
            </a:endParaRPr>
          </a:p>
          <a:p>
            <a:pPr algn="just">
              <a:buFont typeface="Wingdings" pitchFamily="2" charset="2"/>
              <a:buChar char="§"/>
            </a:pPr>
            <a:r>
              <a:rPr lang="en-GB" sz="1800" dirty="0">
                <a:solidFill>
                  <a:schemeClr val="tx1">
                    <a:lumMod val="85000"/>
                  </a:schemeClr>
                </a:solidFill>
                <a:latin typeface="Century Gothic" pitchFamily="34" charset="0"/>
              </a:rPr>
              <a:t>Consider using back button focusing so the camera will not re-focus when you press the shutter button. It takes getting used to but it’s more than worth it.</a:t>
            </a:r>
          </a:p>
          <a:p>
            <a:pPr algn="just">
              <a:buFont typeface="Wingdings" pitchFamily="2" charset="2"/>
              <a:buChar char="§"/>
            </a:pPr>
            <a:endParaRPr lang="en-GB" sz="1800" dirty="0">
              <a:solidFill>
                <a:schemeClr val="tx1">
                  <a:lumMod val="85000"/>
                </a:schemeClr>
              </a:solidFill>
              <a:latin typeface="Century Gothic" pitchFamily="34" charset="0"/>
            </a:endParaRPr>
          </a:p>
          <a:p>
            <a:pPr algn="just">
              <a:buNone/>
            </a:pPr>
            <a:endParaRPr lang="en-GB" sz="1800" dirty="0">
              <a:solidFill>
                <a:schemeClr val="tx1">
                  <a:lumMod val="85000"/>
                </a:schemeClr>
              </a:solidFill>
              <a:latin typeface="Century Gothic" pitchFamily="34" charset="0"/>
            </a:endParaRPr>
          </a:p>
          <a:p>
            <a:endParaRPr lang="en-GB" dirty="0"/>
          </a:p>
          <a:p>
            <a:pPr>
              <a:buNone/>
            </a:pPr>
            <a:endParaRPr lang="en-GB" dirty="0"/>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371600"/>
            <a:ext cx="7704856" cy="1828800"/>
          </a:xfrm>
        </p:spPr>
        <p:txBody>
          <a:bodyPr>
            <a:normAutofit/>
          </a:bodyPr>
          <a:lstStyle/>
          <a:p>
            <a:r>
              <a:rPr lang="en-GB" dirty="0">
                <a:latin typeface="Century Gothic" pitchFamily="34" charset="0"/>
              </a:rPr>
              <a:t>Birds, Backgrounds &amp; Props</a:t>
            </a:r>
          </a:p>
        </p:txBody>
      </p:sp>
      <p:sp>
        <p:nvSpPr>
          <p:cNvPr id="3" name="Subtitle 2"/>
          <p:cNvSpPr>
            <a:spLocks noGrp="1"/>
          </p:cNvSpPr>
          <p:nvPr>
            <p:ph type="subTitle" idx="1"/>
          </p:nvPr>
        </p:nvSpPr>
        <p:spPr>
          <a:xfrm>
            <a:off x="1403648" y="3717032"/>
            <a:ext cx="6400800" cy="1223250"/>
          </a:xfrm>
          <a:effectLst>
            <a:outerShdw blurRad="50800" dist="38100" dir="2700000" algn="tl" rotWithShape="0">
              <a:prstClr val="black">
                <a:alpha val="40000"/>
              </a:prstClr>
            </a:outerShdw>
          </a:effectLst>
        </p:spPr>
        <p:txBody>
          <a:bodyPr/>
          <a:lstStyle/>
          <a:p>
            <a:r>
              <a:rPr lang="en-GB" dirty="0">
                <a:solidFill>
                  <a:schemeClr val="tx1">
                    <a:lumMod val="75000"/>
                  </a:schemeClr>
                </a:solidFill>
                <a:latin typeface="Century Gothic" pitchFamily="34" charset="0"/>
              </a:rPr>
              <a:t>Hone your skills in your garden</a:t>
            </a:r>
            <a:r>
              <a:rPr lang="en-GB" dirty="0">
                <a:solidFill>
                  <a:schemeClr val="tx1">
                    <a:lumMod val="75000"/>
                  </a:schemeClr>
                </a:solidFill>
              </a:rPr>
              <a:t>!</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t>D810            f9          1/2000sec	     ISO 800	       600m           No EC</a:t>
            </a:r>
          </a:p>
        </p:txBody>
      </p:sp>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594583" y="1124744"/>
            <a:ext cx="7954834" cy="518398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1115058774"/>
      </p:ext>
    </p:extLst>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1772816"/>
            <a:ext cx="6768752" cy="1427584"/>
          </a:xfrm>
        </p:spPr>
        <p:txBody>
          <a:bodyPr anchor="ctr">
            <a:normAutofit/>
          </a:bodyPr>
          <a:lstStyle/>
          <a:p>
            <a:r>
              <a:rPr lang="en-GB" sz="6000" dirty="0">
                <a:latin typeface="Century Gothic" pitchFamily="34" charset="0"/>
              </a:rPr>
              <a:t>Image making</a:t>
            </a:r>
            <a:r>
              <a:rPr lang="en-GB" dirty="0">
                <a:latin typeface="Century Gothic" pitchFamily="34" charset="0"/>
              </a:rPr>
              <a:t/>
            </a:r>
            <a:br>
              <a:rPr lang="en-GB" dirty="0">
                <a:latin typeface="Century Gothic" pitchFamily="34" charset="0"/>
              </a:rPr>
            </a:br>
            <a:r>
              <a:rPr lang="en-GB" sz="2800" dirty="0">
                <a:latin typeface="Century Gothic" pitchFamily="34" charset="0"/>
              </a:rPr>
              <a:t>as well as image taking</a:t>
            </a:r>
          </a:p>
        </p:txBody>
      </p:sp>
      <p:sp>
        <p:nvSpPr>
          <p:cNvPr id="3" name="Subtitle 2"/>
          <p:cNvSpPr>
            <a:spLocks noGrp="1"/>
          </p:cNvSpPr>
          <p:nvPr>
            <p:ph type="subTitle" idx="1"/>
          </p:nvPr>
        </p:nvSpPr>
        <p:spPr>
          <a:xfrm>
            <a:off x="1371600" y="3861048"/>
            <a:ext cx="6400800" cy="1223250"/>
          </a:xfrm>
          <a:effectLst>
            <a:outerShdw blurRad="50800" dist="38100" dir="2700000" algn="tl" rotWithShape="0">
              <a:prstClr val="black">
                <a:alpha val="40000"/>
              </a:prstClr>
            </a:outerShdw>
          </a:effectLst>
        </p:spPr>
        <p:txBody>
          <a:bodyPr>
            <a:normAutofit/>
          </a:bodyPr>
          <a:lstStyle/>
          <a:p>
            <a:r>
              <a:rPr lang="en-GB" sz="1800" dirty="0">
                <a:solidFill>
                  <a:schemeClr val="tx1">
                    <a:lumMod val="85000"/>
                  </a:schemeClr>
                </a:solidFill>
                <a:latin typeface="Century Gothic" pitchFamily="34" charset="0"/>
              </a:rPr>
              <a:t>One of the ways to make your images stand out is to create them so why not try something different.</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itchFamily="34" charset="0"/>
              </a:rPr>
              <a:t>Off Camera Flash </a:t>
            </a:r>
          </a:p>
        </p:txBody>
      </p:sp>
      <p:pic>
        <p:nvPicPr>
          <p:cNvPr id="4" name="Content Placeholder 3" descr="Flash Trigger &amp; 3 Units.jpg"/>
          <p:cNvPicPr>
            <a:picLocks noGrp="1" noChangeAspect="1"/>
          </p:cNvPicPr>
          <p:nvPr>
            <p:ph idx="1"/>
          </p:nvPr>
        </p:nvPicPr>
        <p:blipFill>
          <a:blip r:embed="rId4" cstate="print"/>
          <a:stretch>
            <a:fillRect/>
          </a:stretch>
        </p:blipFill>
        <p:spPr>
          <a:xfrm>
            <a:off x="2217737" y="1600200"/>
            <a:ext cx="4708525" cy="470852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332656"/>
            <a:ext cx="6264696" cy="1143000"/>
          </a:xfrm>
        </p:spPr>
        <p:txBody>
          <a:bodyPr/>
          <a:lstStyle/>
          <a:p>
            <a:r>
              <a:rPr lang="en-GB" dirty="0">
                <a:latin typeface="Century Gothic" pitchFamily="34" charset="0"/>
              </a:rPr>
              <a:t>Off Camera Flash </a:t>
            </a:r>
            <a:r>
              <a:rPr lang="en-GB" sz="2400" dirty="0">
                <a:latin typeface="Century Gothic" pitchFamily="34" charset="0"/>
              </a:rPr>
              <a:t>Cont’d</a:t>
            </a:r>
          </a:p>
        </p:txBody>
      </p:sp>
      <p:sp>
        <p:nvSpPr>
          <p:cNvPr id="3" name="Text Placeholder 2"/>
          <p:cNvSpPr>
            <a:spLocks noGrp="1"/>
          </p:cNvSpPr>
          <p:nvPr>
            <p:ph type="body" idx="1"/>
          </p:nvPr>
        </p:nvSpPr>
        <p:spPr>
          <a:effectLst>
            <a:outerShdw blurRad="50800" dist="38100" dir="2700000" algn="tl" rotWithShape="0">
              <a:prstClr val="black">
                <a:alpha val="40000"/>
              </a:prstClr>
            </a:outerShdw>
          </a:effectLst>
        </p:spPr>
        <p:txBody>
          <a:bodyPr>
            <a:normAutofit/>
          </a:bodyPr>
          <a:lstStyle/>
          <a:p>
            <a:pPr algn="ctr"/>
            <a:r>
              <a:rPr lang="en-GB" sz="1800" dirty="0">
                <a:solidFill>
                  <a:schemeClr val="tx1">
                    <a:lumMod val="85000"/>
                  </a:schemeClr>
                </a:solidFill>
              </a:rPr>
              <a:t>Flash Transceiver</a:t>
            </a:r>
            <a:endParaRPr lang="en-GB" sz="1800" dirty="0">
              <a:solidFill>
                <a:schemeClr val="tx1">
                  <a:lumMod val="85000"/>
                </a:schemeClr>
              </a:solidFill>
              <a:latin typeface="Century Gothic" pitchFamily="34" charset="0"/>
            </a:endParaRPr>
          </a:p>
        </p:txBody>
      </p:sp>
      <p:sp>
        <p:nvSpPr>
          <p:cNvPr id="4" name="Text Placeholder 3"/>
          <p:cNvSpPr>
            <a:spLocks noGrp="1"/>
          </p:cNvSpPr>
          <p:nvPr>
            <p:ph type="body" sz="half" idx="3"/>
          </p:nvPr>
        </p:nvSpPr>
        <p:spPr>
          <a:effectLst>
            <a:outerShdw blurRad="50800" dist="38100" dir="2700000" algn="tl" rotWithShape="0">
              <a:prstClr val="black">
                <a:alpha val="40000"/>
              </a:prstClr>
            </a:outerShdw>
          </a:effectLst>
        </p:spPr>
        <p:txBody>
          <a:bodyPr>
            <a:normAutofit/>
          </a:bodyPr>
          <a:lstStyle/>
          <a:p>
            <a:pPr algn="ctr"/>
            <a:r>
              <a:rPr lang="en-GB" sz="1800" dirty="0">
                <a:solidFill>
                  <a:schemeClr val="tx1">
                    <a:lumMod val="75000"/>
                  </a:schemeClr>
                </a:solidFill>
              </a:rPr>
              <a:t>Variable Power</a:t>
            </a:r>
          </a:p>
        </p:txBody>
      </p:sp>
      <p:pic>
        <p:nvPicPr>
          <p:cNvPr id="7" name="Content Placeholder 6" descr="Flash Transceiver.jpg"/>
          <p:cNvPicPr>
            <a:picLocks noGrp="1" noChangeAspect="1"/>
          </p:cNvPicPr>
          <p:nvPr>
            <p:ph sz="quarter" idx="2"/>
          </p:nvPr>
        </p:nvPicPr>
        <p:blipFill>
          <a:blip r:embed="rId4" cstate="print"/>
          <a:stretch>
            <a:fillRect/>
          </a:stretch>
        </p:blipFill>
        <p:spPr>
          <a:xfrm>
            <a:off x="323528" y="2852936"/>
            <a:ext cx="4040188" cy="2693459"/>
          </a:xfrm>
          <a:prstGeom prst="rect">
            <a:avLst/>
          </a:prstGeom>
          <a:ln w="88900" cap="sq" cmpd="thickThin">
            <a:solidFill>
              <a:srgbClr val="000000"/>
            </a:solidFill>
            <a:prstDash val="solid"/>
            <a:miter lim="800000"/>
          </a:ln>
          <a:effectLst>
            <a:innerShdw blurRad="76200">
              <a:srgbClr val="000000"/>
            </a:innerShdw>
          </a:effectLst>
        </p:spPr>
      </p:pic>
      <p:pic>
        <p:nvPicPr>
          <p:cNvPr id="8" name="Content Placeholder 7" descr="Flash Power Variations.jpg"/>
          <p:cNvPicPr>
            <a:picLocks noGrp="1" noChangeAspect="1"/>
          </p:cNvPicPr>
          <p:nvPr>
            <p:ph sz="quarter" idx="4"/>
          </p:nvPr>
        </p:nvPicPr>
        <p:blipFill>
          <a:blip r:embed="rId5" cstate="print"/>
          <a:stretch>
            <a:fillRect/>
          </a:stretch>
        </p:blipFill>
        <p:spPr>
          <a:xfrm>
            <a:off x="4716016" y="2852936"/>
            <a:ext cx="4041775" cy="269751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itchFamily="34" charset="0"/>
              </a:rPr>
              <a:t>Off Camera Flash </a:t>
            </a:r>
            <a:r>
              <a:rPr lang="en-GB" sz="2400" dirty="0">
                <a:latin typeface="Century Gothic" pitchFamily="34" charset="0"/>
              </a:rPr>
              <a:t>Cont’d</a:t>
            </a:r>
            <a:endParaRPr lang="en-GB" sz="2400" dirty="0"/>
          </a:p>
        </p:txBody>
      </p:sp>
      <p:pic>
        <p:nvPicPr>
          <p:cNvPr id="4" name="Content Placeholder 3" descr="Speedlight Positioning.jpg"/>
          <p:cNvPicPr>
            <a:picLocks noGrp="1" noChangeAspect="1"/>
          </p:cNvPicPr>
          <p:nvPr>
            <p:ph idx="1"/>
          </p:nvPr>
        </p:nvPicPr>
        <p:blipFill>
          <a:blip r:embed="rId4" cstate="print"/>
          <a:stretch>
            <a:fillRect/>
          </a:stretch>
        </p:blipFill>
        <p:spPr>
          <a:xfrm>
            <a:off x="1040304" y="1600200"/>
            <a:ext cx="7063391" cy="470852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60648"/>
            <a:ext cx="6336704" cy="1143000"/>
          </a:xfrm>
        </p:spPr>
        <p:txBody>
          <a:bodyPr/>
          <a:lstStyle/>
          <a:p>
            <a:r>
              <a:rPr lang="en-GB" dirty="0">
                <a:latin typeface="Century Gothic" pitchFamily="34" charset="0"/>
              </a:rPr>
              <a:t>Off Camera Flash </a:t>
            </a:r>
            <a:r>
              <a:rPr lang="en-GB" sz="2400" dirty="0">
                <a:latin typeface="Century Gothic" pitchFamily="34" charset="0"/>
              </a:rPr>
              <a:t>Cont’d</a:t>
            </a:r>
            <a:endParaRPr lang="en-GB" sz="2400" dirty="0"/>
          </a:p>
        </p:txBody>
      </p:sp>
      <p:sp>
        <p:nvSpPr>
          <p:cNvPr id="3" name="Text Placeholder 2"/>
          <p:cNvSpPr>
            <a:spLocks noGrp="1"/>
          </p:cNvSpPr>
          <p:nvPr>
            <p:ph type="body" idx="1"/>
          </p:nvPr>
        </p:nvSpPr>
        <p:spPr>
          <a:effectLst>
            <a:outerShdw blurRad="50800" dist="38100" dir="2700000" algn="tl" rotWithShape="0">
              <a:prstClr val="black">
                <a:alpha val="40000"/>
              </a:prstClr>
            </a:outerShdw>
          </a:effectLst>
        </p:spPr>
        <p:txBody>
          <a:bodyPr>
            <a:normAutofit/>
          </a:bodyPr>
          <a:lstStyle/>
          <a:p>
            <a:pPr algn="ctr"/>
            <a:r>
              <a:rPr lang="en-GB" sz="1800" dirty="0">
                <a:solidFill>
                  <a:schemeClr val="tx1">
                    <a:lumMod val="95000"/>
                  </a:schemeClr>
                </a:solidFill>
                <a:latin typeface="Century Gothic" pitchFamily="34" charset="0"/>
              </a:rPr>
              <a:t>Ambient Light</a:t>
            </a:r>
          </a:p>
          <a:p>
            <a:pPr algn="ctr"/>
            <a:r>
              <a:rPr lang="en-GB" sz="1000" dirty="0">
                <a:solidFill>
                  <a:schemeClr val="tx1">
                    <a:lumMod val="95000"/>
                  </a:schemeClr>
                </a:solidFill>
                <a:latin typeface="Century Gothic" pitchFamily="34" charset="0"/>
              </a:rPr>
              <a:t>F.6  1/60 sec  iso 100  400mm  no ec</a:t>
            </a:r>
          </a:p>
        </p:txBody>
      </p:sp>
      <p:sp>
        <p:nvSpPr>
          <p:cNvPr id="4" name="Text Placeholder 3"/>
          <p:cNvSpPr>
            <a:spLocks noGrp="1"/>
          </p:cNvSpPr>
          <p:nvPr>
            <p:ph type="body" sz="half" idx="3"/>
          </p:nvPr>
        </p:nvSpPr>
        <p:spPr>
          <a:effectLst>
            <a:outerShdw blurRad="50800" dist="38100" dir="2700000" algn="tl" rotWithShape="0">
              <a:prstClr val="black">
                <a:alpha val="40000"/>
              </a:prstClr>
            </a:outerShdw>
          </a:effectLst>
        </p:spPr>
        <p:txBody>
          <a:bodyPr>
            <a:normAutofit/>
          </a:bodyPr>
          <a:lstStyle/>
          <a:p>
            <a:pPr algn="ctr"/>
            <a:r>
              <a:rPr lang="en-GB" sz="1800" dirty="0">
                <a:solidFill>
                  <a:schemeClr val="tx1">
                    <a:lumMod val="85000"/>
                  </a:schemeClr>
                </a:solidFill>
                <a:latin typeface="Century Gothic" pitchFamily="34" charset="0"/>
              </a:rPr>
              <a:t>Ambient light dialled out</a:t>
            </a:r>
          </a:p>
          <a:p>
            <a:pPr algn="ctr"/>
            <a:r>
              <a:rPr lang="en-GB" sz="1000" dirty="0">
                <a:solidFill>
                  <a:schemeClr val="tx1">
                    <a:lumMod val="85000"/>
                  </a:schemeClr>
                </a:solidFill>
                <a:latin typeface="Century Gothic" pitchFamily="34" charset="0"/>
              </a:rPr>
              <a:t>F.22  1/200 sec  iso 100  400mm  +0.3 EC</a:t>
            </a:r>
          </a:p>
        </p:txBody>
      </p:sp>
      <p:pic>
        <p:nvPicPr>
          <p:cNvPr id="7" name="Content Placeholder 6" descr="Ambient Light Only.jpg"/>
          <p:cNvPicPr>
            <a:picLocks noGrp="1" noChangeAspect="1"/>
          </p:cNvPicPr>
          <p:nvPr>
            <p:ph sz="quarter" idx="2"/>
          </p:nvPr>
        </p:nvPicPr>
        <p:blipFill>
          <a:blip r:embed="rId4" cstate="print"/>
          <a:stretch>
            <a:fillRect/>
          </a:stretch>
        </p:blipFill>
        <p:spPr>
          <a:xfrm>
            <a:off x="395536" y="2924944"/>
            <a:ext cx="4040188" cy="2693976"/>
          </a:xfrm>
          <a:prstGeom prst="rect">
            <a:avLst/>
          </a:prstGeom>
          <a:ln w="88900" cap="sq" cmpd="thickThin">
            <a:solidFill>
              <a:srgbClr val="000000"/>
            </a:solidFill>
            <a:prstDash val="solid"/>
            <a:miter lim="800000"/>
          </a:ln>
          <a:effectLst>
            <a:innerShdw blurRad="76200">
              <a:srgbClr val="000000"/>
            </a:innerShdw>
          </a:effectLst>
        </p:spPr>
      </p:pic>
      <p:pic>
        <p:nvPicPr>
          <p:cNvPr id="8" name="Content Placeholder 7" descr="HSF Expose for Ambient.jpg"/>
          <p:cNvPicPr>
            <a:picLocks noGrp="1" noChangeAspect="1"/>
          </p:cNvPicPr>
          <p:nvPr>
            <p:ph sz="quarter" idx="4"/>
          </p:nvPr>
        </p:nvPicPr>
        <p:blipFill>
          <a:blip r:embed="rId5" cstate="print"/>
          <a:stretch>
            <a:fillRect/>
          </a:stretch>
        </p:blipFill>
        <p:spPr>
          <a:xfrm>
            <a:off x="4716016" y="2924944"/>
            <a:ext cx="4041775" cy="269479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60648"/>
            <a:ext cx="6192688" cy="1143000"/>
          </a:xfrm>
        </p:spPr>
        <p:txBody>
          <a:bodyPr/>
          <a:lstStyle/>
          <a:p>
            <a:r>
              <a:rPr lang="en-GB" dirty="0">
                <a:latin typeface="Century Gothic" pitchFamily="34" charset="0"/>
              </a:rPr>
              <a:t>Off Camera Flash </a:t>
            </a:r>
            <a:r>
              <a:rPr lang="en-GB" sz="2400" dirty="0">
                <a:latin typeface="Century Gothic" pitchFamily="34" charset="0"/>
              </a:rPr>
              <a:t>Cont’d</a:t>
            </a:r>
            <a:endParaRPr lang="en-GB" sz="2400" dirty="0"/>
          </a:p>
        </p:txBody>
      </p:sp>
      <p:sp>
        <p:nvSpPr>
          <p:cNvPr id="3" name="Text Placeholder 2"/>
          <p:cNvSpPr>
            <a:spLocks noGrp="1"/>
          </p:cNvSpPr>
          <p:nvPr>
            <p:ph type="body" idx="1"/>
          </p:nvPr>
        </p:nvSpPr>
        <p:spPr>
          <a:effectLst>
            <a:outerShdw blurRad="50800" dist="38100" dir="2700000" algn="tl" rotWithShape="0">
              <a:prstClr val="black">
                <a:alpha val="40000"/>
              </a:prstClr>
            </a:outerShdw>
          </a:effectLst>
        </p:spPr>
        <p:txBody>
          <a:bodyPr>
            <a:normAutofit/>
          </a:bodyPr>
          <a:lstStyle/>
          <a:p>
            <a:pPr algn="ctr"/>
            <a:r>
              <a:rPr lang="en-GB" sz="1800" dirty="0">
                <a:solidFill>
                  <a:schemeClr val="tx1">
                    <a:lumMod val="85000"/>
                  </a:schemeClr>
                </a:solidFill>
                <a:latin typeface="Century Gothic" pitchFamily="34" charset="0"/>
              </a:rPr>
              <a:t>Raw image</a:t>
            </a:r>
          </a:p>
        </p:txBody>
      </p:sp>
      <p:sp>
        <p:nvSpPr>
          <p:cNvPr id="4" name="Text Placeholder 3"/>
          <p:cNvSpPr>
            <a:spLocks noGrp="1"/>
          </p:cNvSpPr>
          <p:nvPr>
            <p:ph type="body" sz="half" idx="3"/>
          </p:nvPr>
        </p:nvSpPr>
        <p:spPr>
          <a:effectLst>
            <a:outerShdw blurRad="50800" dist="38100" dir="2700000" algn="tl" rotWithShape="0">
              <a:prstClr val="black">
                <a:alpha val="40000"/>
              </a:prstClr>
            </a:outerShdw>
          </a:effectLst>
        </p:spPr>
        <p:txBody>
          <a:bodyPr>
            <a:normAutofit/>
          </a:bodyPr>
          <a:lstStyle/>
          <a:p>
            <a:pPr algn="ctr"/>
            <a:r>
              <a:rPr lang="en-GB" sz="1800" dirty="0">
                <a:solidFill>
                  <a:schemeClr val="tx1">
                    <a:lumMod val="75000"/>
                  </a:schemeClr>
                </a:solidFill>
                <a:latin typeface="Century Gothic" pitchFamily="34" charset="0"/>
              </a:rPr>
              <a:t>Raw image processed</a:t>
            </a:r>
          </a:p>
        </p:txBody>
      </p:sp>
      <p:pic>
        <p:nvPicPr>
          <p:cNvPr id="7" name="Content Placeholder 6" descr="HSF Image RAW.jpg"/>
          <p:cNvPicPr>
            <a:picLocks noGrp="1" noChangeAspect="1"/>
          </p:cNvPicPr>
          <p:nvPr>
            <p:ph sz="quarter" idx="2"/>
          </p:nvPr>
        </p:nvPicPr>
        <p:blipFill>
          <a:blip r:embed="rId4" cstate="print"/>
          <a:stretch>
            <a:fillRect/>
          </a:stretch>
        </p:blipFill>
        <p:spPr>
          <a:xfrm>
            <a:off x="971008" y="2362200"/>
            <a:ext cx="3012572" cy="3763963"/>
          </a:xfrm>
          <a:prstGeom prst="rect">
            <a:avLst/>
          </a:prstGeom>
          <a:ln w="88900" cap="sq" cmpd="thickThin">
            <a:solidFill>
              <a:srgbClr val="000000"/>
            </a:solidFill>
            <a:prstDash val="solid"/>
            <a:miter lim="800000"/>
          </a:ln>
          <a:effectLst>
            <a:innerShdw blurRad="76200">
              <a:srgbClr val="000000"/>
            </a:innerShdw>
          </a:effectLst>
        </p:spPr>
      </p:pic>
      <p:pic>
        <p:nvPicPr>
          <p:cNvPr id="8" name="Content Placeholder 7" descr="HSF RAW Processed.jpg"/>
          <p:cNvPicPr>
            <a:picLocks noGrp="1" noChangeAspect="1"/>
          </p:cNvPicPr>
          <p:nvPr>
            <p:ph sz="quarter" idx="4"/>
          </p:nvPr>
        </p:nvPicPr>
        <p:blipFill>
          <a:blip r:embed="rId5" cstate="print"/>
          <a:stretch>
            <a:fillRect/>
          </a:stretch>
        </p:blipFill>
        <p:spPr>
          <a:xfrm>
            <a:off x="5160327" y="2362200"/>
            <a:ext cx="3011170" cy="376396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360040"/>
          </a:xfrm>
        </p:spPr>
        <p:txBody>
          <a:bodyPr>
            <a:normAutofit fontScale="90000"/>
          </a:bodyPr>
          <a:lstStyle/>
          <a:p>
            <a:r>
              <a:rPr lang="en-GB" sz="1200" dirty="0">
                <a:latin typeface="Century Gothic" pitchFamily="34" charset="0"/>
              </a:rPr>
              <a:t>D810	  f.16	1/200 sec	    ISO800	    200mm	   No EC         (OCF 1/128 power appx 1/30,000 sec)</a:t>
            </a:r>
          </a:p>
        </p:txBody>
      </p:sp>
      <p:pic>
        <p:nvPicPr>
          <p:cNvPr id="4" name="Content Placeholder 3" descr="Blue Tit 2 HSF (1).jpg"/>
          <p:cNvPicPr>
            <a:picLocks noGrp="1" noChangeAspect="1"/>
          </p:cNvPicPr>
          <p:nvPr>
            <p:ph idx="1"/>
          </p:nvPr>
        </p:nvPicPr>
        <p:blipFill>
          <a:blip r:embed="rId4" cstate="print"/>
          <a:stretch>
            <a:fillRect/>
          </a:stretch>
        </p:blipFill>
        <p:spPr>
          <a:xfrm>
            <a:off x="647564" y="1196752"/>
            <a:ext cx="7848872" cy="523945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32048"/>
          </a:xfrm>
        </p:spPr>
        <p:txBody>
          <a:bodyPr>
            <a:normAutofit/>
          </a:bodyPr>
          <a:lstStyle/>
          <a:p>
            <a:r>
              <a:rPr lang="en-GB" sz="1200" dirty="0">
                <a:latin typeface="Century Gothic" pitchFamily="34" charset="0"/>
              </a:rPr>
              <a:t>D810	  f.16	1/200 sec	    ISO800	    200mm	   No EC</a:t>
            </a:r>
          </a:p>
        </p:txBody>
      </p:sp>
      <p:pic>
        <p:nvPicPr>
          <p:cNvPr id="4" name="Content Placeholder 3" descr="Blue Tit 3 HSF.jpg"/>
          <p:cNvPicPr>
            <a:picLocks noGrp="1" noChangeAspect="1"/>
          </p:cNvPicPr>
          <p:nvPr>
            <p:ph idx="1"/>
          </p:nvPr>
        </p:nvPicPr>
        <p:blipFill>
          <a:blip r:embed="rId4" cstate="print"/>
          <a:stretch>
            <a:fillRect/>
          </a:stretch>
        </p:blipFill>
        <p:spPr>
          <a:xfrm>
            <a:off x="2674475" y="841248"/>
            <a:ext cx="3795051" cy="568315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applause.wav"/>
          </p:stSnd>
        </p:sndAc>
      </p:transition>
    </mc:Choice>
    <mc:Fallback>
      <p:transition spd="slow">
        <p:dissolve/>
        <p:sndAc>
          <p:stSnd>
            <p:snd r:embed="rId3" name="applause.wav"/>
          </p:stSnd>
        </p:sndAc>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a:bodyPr>
          <a:lstStyle/>
          <a:p>
            <a:r>
              <a:rPr lang="en-GB" sz="1100" dirty="0">
                <a:latin typeface="Century Gothic" pitchFamily="34" charset="0"/>
              </a:rPr>
              <a:t>D810	f18	1/200 sec	      105mm Macro	 No EC</a:t>
            </a:r>
          </a:p>
        </p:txBody>
      </p:sp>
      <p:pic>
        <p:nvPicPr>
          <p:cNvPr id="4" name="Content Placeholder 3" descr="Iris  Web.jpg"/>
          <p:cNvPicPr>
            <a:picLocks noGrp="1" noChangeAspect="1"/>
          </p:cNvPicPr>
          <p:nvPr>
            <p:ph idx="1"/>
          </p:nvPr>
        </p:nvPicPr>
        <p:blipFill>
          <a:blip r:embed="rId4" cstate="print"/>
          <a:stretch>
            <a:fillRect/>
          </a:stretch>
        </p:blipFill>
        <p:spPr>
          <a:xfrm>
            <a:off x="848219" y="980728"/>
            <a:ext cx="7447563" cy="547260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1/500 sec	    ISO 800	    600mm	    - 0.7 EC</a:t>
            </a:r>
          </a:p>
        </p:txBody>
      </p:sp>
      <p:pic>
        <p:nvPicPr>
          <p:cNvPr id="4" name="Content Placeholder 3" descr="Male &amp; Female Siskins.jpg"/>
          <p:cNvPicPr>
            <a:picLocks noGrp="1" noChangeAspect="1"/>
          </p:cNvPicPr>
          <p:nvPr>
            <p:ph idx="1"/>
          </p:nvPr>
        </p:nvPicPr>
        <p:blipFill>
          <a:blip r:embed="rId4" cstate="print"/>
          <a:stretch>
            <a:fillRect/>
          </a:stretch>
        </p:blipFill>
        <p:spPr>
          <a:xfrm>
            <a:off x="512868" y="980728"/>
            <a:ext cx="8118264" cy="541300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D810	  f.14	1/125 sec	      ISO 320	       70mm	       No  EC</a:t>
            </a:r>
          </a:p>
        </p:txBody>
      </p:sp>
      <p:pic>
        <p:nvPicPr>
          <p:cNvPr id="4" name="Content Placeholder 3" descr="George 2 Web.jpg"/>
          <p:cNvPicPr>
            <a:picLocks noGrp="1" noChangeAspect="1"/>
          </p:cNvPicPr>
          <p:nvPr>
            <p:ph idx="1"/>
          </p:nvPr>
        </p:nvPicPr>
        <p:blipFill>
          <a:blip r:embed="rId4" cstate="print"/>
          <a:stretch>
            <a:fillRect/>
          </a:stretch>
        </p:blipFill>
        <p:spPr>
          <a:xfrm>
            <a:off x="2626237" y="980728"/>
            <a:ext cx="3891526" cy="548438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908720"/>
            <a:ext cx="7632848" cy="792088"/>
          </a:xfrm>
        </p:spPr>
        <p:txBody>
          <a:bodyPr anchor="ctr"/>
          <a:lstStyle/>
          <a:p>
            <a:r>
              <a:rPr lang="en-GB" dirty="0">
                <a:latin typeface="Century Gothic" pitchFamily="34" charset="0"/>
              </a:rPr>
              <a:t>Close-up and macro</a:t>
            </a:r>
          </a:p>
        </p:txBody>
      </p:sp>
      <p:sp>
        <p:nvSpPr>
          <p:cNvPr id="3" name="Subtitle 2"/>
          <p:cNvSpPr>
            <a:spLocks noGrp="1"/>
          </p:cNvSpPr>
          <p:nvPr>
            <p:ph type="subTitle" idx="1"/>
          </p:nvPr>
        </p:nvSpPr>
        <p:spPr>
          <a:xfrm>
            <a:off x="1371600" y="2564904"/>
            <a:ext cx="6400800" cy="3816424"/>
          </a:xfrm>
          <a:effectLst>
            <a:outerShdw blurRad="50800" dist="38100" dir="2700000" algn="tl" rotWithShape="0">
              <a:prstClr val="black">
                <a:alpha val="40000"/>
              </a:prstClr>
            </a:outerShdw>
          </a:effectLst>
        </p:spPr>
        <p:txBody>
          <a:bodyPr>
            <a:normAutofit/>
          </a:bodyPr>
          <a:lstStyle/>
          <a:p>
            <a:endParaRPr lang="en-GB" sz="2400" dirty="0">
              <a:solidFill>
                <a:schemeClr val="tx1">
                  <a:lumMod val="75000"/>
                </a:schemeClr>
              </a:solidFill>
              <a:latin typeface="Century Gothic" pitchFamily="34" charset="0"/>
            </a:endParaRPr>
          </a:p>
          <a:p>
            <a:pPr algn="just"/>
            <a:r>
              <a:rPr lang="en-GB" sz="2000" dirty="0">
                <a:solidFill>
                  <a:schemeClr val="tx1">
                    <a:lumMod val="85000"/>
                  </a:schemeClr>
                </a:solidFill>
                <a:latin typeface="Century Gothic" pitchFamily="34" charset="0"/>
              </a:rPr>
              <a:t>While we are using our ‘long’ lenses we are inevitably missing what’s under our noses so why not try ‘thinking small’.</a:t>
            </a:r>
          </a:p>
          <a:p>
            <a:pPr algn="just"/>
            <a:endParaRPr lang="en-GB" sz="2000" dirty="0">
              <a:solidFill>
                <a:schemeClr val="tx1">
                  <a:lumMod val="85000"/>
                </a:schemeClr>
              </a:solidFill>
              <a:latin typeface="Century Gothic" pitchFamily="34" charset="0"/>
            </a:endParaRPr>
          </a:p>
          <a:p>
            <a:pPr algn="just"/>
            <a:r>
              <a:rPr lang="en-GB" sz="2000" dirty="0">
                <a:solidFill>
                  <a:schemeClr val="tx1">
                    <a:lumMod val="85000"/>
                  </a:schemeClr>
                </a:solidFill>
                <a:latin typeface="Century Gothic" pitchFamily="34" charset="0"/>
              </a:rPr>
              <a:t>Getting really close can bring some amazing images but also brings new challenges.</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04056"/>
          </a:xfrm>
        </p:spPr>
        <p:txBody>
          <a:bodyPr>
            <a:normAutofit/>
          </a:bodyPr>
          <a:lstStyle/>
          <a:p>
            <a:r>
              <a:rPr lang="en-GB" sz="1200" dirty="0"/>
              <a:t>D810	F:8	1/200sec	      ISO 400	            105mm          No EC</a:t>
            </a:r>
          </a:p>
        </p:txBody>
      </p:sp>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2580806" y="836712"/>
            <a:ext cx="3982387" cy="561211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1665797796"/>
      </p:ext>
    </p:extLst>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itchFamily="34" charset="0"/>
              </a:rPr>
              <a:t>Macro &amp; Close-Up Equipment</a:t>
            </a:r>
          </a:p>
        </p:txBody>
      </p:sp>
      <p:sp>
        <p:nvSpPr>
          <p:cNvPr id="3" name="Content Placeholder 2"/>
          <p:cNvSpPr>
            <a:spLocks noGrp="1"/>
          </p:cNvSpPr>
          <p:nvPr>
            <p:ph idx="1"/>
          </p:nvPr>
        </p:nvSpPr>
        <p:spPr>
          <a:xfrm>
            <a:off x="457200" y="1628800"/>
            <a:ext cx="8229600" cy="4896544"/>
          </a:xfrm>
          <a:effectLst>
            <a:outerShdw blurRad="50800" dist="38100" dir="2700000" algn="tl" rotWithShape="0">
              <a:prstClr val="black">
                <a:alpha val="40000"/>
              </a:prstClr>
            </a:outerShdw>
          </a:effectLst>
        </p:spPr>
        <p:txBody>
          <a:bodyPr>
            <a:noAutofit/>
          </a:bodyPr>
          <a:lstStyle/>
          <a:p>
            <a:pPr algn="ctr">
              <a:buNone/>
            </a:pPr>
            <a:r>
              <a:rPr lang="en-GB" sz="2000" dirty="0">
                <a:solidFill>
                  <a:schemeClr val="tx1">
                    <a:lumMod val="85000"/>
                  </a:schemeClr>
                </a:solidFill>
                <a:latin typeface="Century Gothic" pitchFamily="34" charset="0"/>
              </a:rPr>
              <a:t>These are the basics:</a:t>
            </a:r>
          </a:p>
          <a:p>
            <a:pPr algn="ctr">
              <a:buNone/>
            </a:pPr>
            <a:endParaRPr lang="en-GB" sz="2000" dirty="0">
              <a:solidFill>
                <a:schemeClr val="tx1">
                  <a:lumMod val="85000"/>
                </a:schemeClr>
              </a:solidFill>
              <a:latin typeface="Century Gothic" pitchFamily="34" charset="0"/>
            </a:endParaRPr>
          </a:p>
          <a:p>
            <a:pPr algn="ctr">
              <a:buNone/>
            </a:pPr>
            <a:endParaRPr lang="en-GB" sz="2000" dirty="0">
              <a:solidFill>
                <a:schemeClr val="tx1">
                  <a:lumMod val="85000"/>
                </a:schemeClr>
              </a:solidFill>
              <a:latin typeface="Century Gothic" pitchFamily="34" charset="0"/>
            </a:endParaRPr>
          </a:p>
          <a:p>
            <a:pPr>
              <a:buFont typeface="Wingdings" pitchFamily="2" charset="2"/>
              <a:buChar char="§"/>
            </a:pPr>
            <a:r>
              <a:rPr lang="en-GB" sz="2000" dirty="0">
                <a:solidFill>
                  <a:schemeClr val="tx1">
                    <a:lumMod val="85000"/>
                  </a:schemeClr>
                </a:solidFill>
                <a:latin typeface="Century Gothic" pitchFamily="34" charset="0"/>
              </a:rPr>
              <a:t>DSLR or Bridge with Macro Settings</a:t>
            </a:r>
          </a:p>
          <a:p>
            <a:pPr>
              <a:buFont typeface="Wingdings" pitchFamily="2" charset="2"/>
              <a:buChar char="§"/>
            </a:pPr>
            <a:r>
              <a:rPr lang="en-GB" sz="2000" dirty="0">
                <a:solidFill>
                  <a:schemeClr val="tx1">
                    <a:lumMod val="85000"/>
                  </a:schemeClr>
                </a:solidFill>
                <a:latin typeface="Century Gothic" pitchFamily="34" charset="0"/>
              </a:rPr>
              <a:t>Tripod</a:t>
            </a:r>
          </a:p>
          <a:p>
            <a:pPr>
              <a:buFont typeface="Wingdings" pitchFamily="2" charset="2"/>
              <a:buChar char="§"/>
            </a:pPr>
            <a:r>
              <a:rPr lang="en-GB" sz="2000" dirty="0">
                <a:solidFill>
                  <a:schemeClr val="tx1">
                    <a:lumMod val="85000"/>
                  </a:schemeClr>
                </a:solidFill>
                <a:latin typeface="Century Gothic" pitchFamily="34" charset="0"/>
              </a:rPr>
              <a:t>A dedicated lens with Macro (x1) Capability</a:t>
            </a:r>
          </a:p>
          <a:p>
            <a:pPr>
              <a:buFont typeface="Wingdings" pitchFamily="2" charset="2"/>
              <a:buChar char="§"/>
            </a:pPr>
            <a:r>
              <a:rPr lang="en-GB" sz="2000" dirty="0">
                <a:solidFill>
                  <a:schemeClr val="tx1">
                    <a:lumMod val="85000"/>
                  </a:schemeClr>
                </a:solidFill>
                <a:latin typeface="Century Gothic" pitchFamily="34" charset="0"/>
              </a:rPr>
              <a:t>Or a 35mm or 50mm Prime Lens</a:t>
            </a:r>
          </a:p>
          <a:p>
            <a:pPr>
              <a:buFont typeface="Wingdings" pitchFamily="2" charset="2"/>
              <a:buChar char="§"/>
            </a:pPr>
            <a:r>
              <a:rPr lang="en-GB" sz="2000" dirty="0">
                <a:solidFill>
                  <a:schemeClr val="tx1">
                    <a:lumMod val="85000"/>
                  </a:schemeClr>
                </a:solidFill>
                <a:latin typeface="Century Gothic" pitchFamily="34" charset="0"/>
              </a:rPr>
              <a:t>Close Up Filters</a:t>
            </a:r>
          </a:p>
          <a:p>
            <a:pPr>
              <a:buFont typeface="Wingdings" pitchFamily="2" charset="2"/>
              <a:buChar char="§"/>
            </a:pPr>
            <a:r>
              <a:rPr lang="en-GB" sz="2000" dirty="0">
                <a:solidFill>
                  <a:schemeClr val="tx1">
                    <a:lumMod val="85000"/>
                  </a:schemeClr>
                </a:solidFill>
                <a:latin typeface="Century Gothic" pitchFamily="34" charset="0"/>
              </a:rPr>
              <a:t>Extension Tubes</a:t>
            </a:r>
          </a:p>
          <a:p>
            <a:pPr>
              <a:buFont typeface="Wingdings" pitchFamily="2" charset="2"/>
              <a:buChar char="§"/>
            </a:pPr>
            <a:r>
              <a:rPr lang="en-GB" sz="2000" dirty="0">
                <a:solidFill>
                  <a:schemeClr val="tx1">
                    <a:lumMod val="85000"/>
                  </a:schemeClr>
                </a:solidFill>
                <a:latin typeface="Century Gothic" pitchFamily="34" charset="0"/>
              </a:rPr>
              <a:t>Extreme Macro will require off camera light</a:t>
            </a:r>
          </a:p>
          <a:p>
            <a:pPr>
              <a:buFont typeface="Wingdings" pitchFamily="2" charset="2"/>
              <a:buChar char="§"/>
            </a:pPr>
            <a:r>
              <a:rPr lang="en-GB" sz="2000" dirty="0">
                <a:solidFill>
                  <a:schemeClr val="tx1">
                    <a:lumMod val="85000"/>
                  </a:schemeClr>
                </a:solidFill>
                <a:latin typeface="Century Gothic" pitchFamily="34" charset="0"/>
              </a:rPr>
              <a:t>Clamps (for holding subjects still)</a:t>
            </a:r>
          </a:p>
          <a:p>
            <a:pPr>
              <a:buFont typeface="Wingdings" pitchFamily="2" charset="2"/>
              <a:buChar char="§"/>
            </a:pPr>
            <a:r>
              <a:rPr lang="en-GB" sz="2000" dirty="0">
                <a:solidFill>
                  <a:schemeClr val="tx1">
                    <a:lumMod val="85000"/>
                  </a:schemeClr>
                </a:solidFill>
                <a:latin typeface="Century Gothic" pitchFamily="34" charset="0"/>
              </a:rPr>
              <a:t>Remote Shutter Release</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548680"/>
            <a:ext cx="6120680" cy="648072"/>
          </a:xfrm>
        </p:spPr>
        <p:txBody>
          <a:bodyPr>
            <a:normAutofit fontScale="90000"/>
          </a:bodyPr>
          <a:lstStyle/>
          <a:p>
            <a:r>
              <a:rPr lang="en-GB" dirty="0"/>
              <a:t>Macro Equipment </a:t>
            </a:r>
            <a:r>
              <a:rPr lang="en-GB" sz="2400" dirty="0"/>
              <a:t>Cont’d</a:t>
            </a:r>
          </a:p>
        </p:txBody>
      </p:sp>
      <p:sp>
        <p:nvSpPr>
          <p:cNvPr id="3" name="Text Placeholder 2"/>
          <p:cNvSpPr>
            <a:spLocks noGrp="1"/>
          </p:cNvSpPr>
          <p:nvPr>
            <p:ph type="body" idx="1"/>
          </p:nvPr>
        </p:nvSpPr>
        <p:spPr/>
        <p:txBody>
          <a:bodyPr>
            <a:normAutofit/>
          </a:bodyPr>
          <a:lstStyle/>
          <a:p>
            <a:pPr algn="ctr"/>
            <a:r>
              <a:rPr lang="en-GB" sz="1600" dirty="0">
                <a:solidFill>
                  <a:schemeClr val="tx1">
                    <a:lumMod val="85000"/>
                  </a:schemeClr>
                </a:solidFill>
              </a:rPr>
              <a:t>Nikon D810 105mm Macro</a:t>
            </a:r>
          </a:p>
        </p:txBody>
      </p:sp>
      <p:sp>
        <p:nvSpPr>
          <p:cNvPr id="4" name="Text Placeholder 3"/>
          <p:cNvSpPr>
            <a:spLocks noGrp="1"/>
          </p:cNvSpPr>
          <p:nvPr>
            <p:ph type="body" sz="half" idx="3"/>
          </p:nvPr>
        </p:nvSpPr>
        <p:spPr/>
        <p:txBody>
          <a:bodyPr>
            <a:normAutofit/>
          </a:bodyPr>
          <a:lstStyle/>
          <a:p>
            <a:r>
              <a:rPr lang="en-GB" sz="1600" dirty="0">
                <a:solidFill>
                  <a:schemeClr val="tx1">
                    <a:lumMod val="85000"/>
                  </a:schemeClr>
                </a:solidFill>
              </a:rPr>
              <a:t>Canon eos 40d Mp-e 65mm macro</a:t>
            </a:r>
          </a:p>
        </p:txBody>
      </p:sp>
      <p:pic>
        <p:nvPicPr>
          <p:cNvPr id="8" name="Content Placeholder 7" descr="D810 105mm.jpg"/>
          <p:cNvPicPr>
            <a:picLocks noGrp="1" noChangeAspect="1"/>
          </p:cNvPicPr>
          <p:nvPr>
            <p:ph sz="quarter" idx="2"/>
          </p:nvPr>
        </p:nvPicPr>
        <p:blipFill>
          <a:blip r:embed="rId4" cstate="print"/>
          <a:stretch>
            <a:fillRect/>
          </a:stretch>
        </p:blipFill>
        <p:spPr>
          <a:xfrm>
            <a:off x="395536" y="2852936"/>
            <a:ext cx="4040188" cy="2693459"/>
          </a:xfrm>
          <a:prstGeom prst="rect">
            <a:avLst/>
          </a:prstGeom>
          <a:ln w="88900" cap="sq" cmpd="thickThin">
            <a:solidFill>
              <a:srgbClr val="000000"/>
            </a:solidFill>
            <a:prstDash val="solid"/>
            <a:miter lim="800000"/>
          </a:ln>
          <a:effectLst>
            <a:innerShdw blurRad="76200">
              <a:srgbClr val="000000"/>
            </a:innerShdw>
          </a:effectLst>
        </p:spPr>
      </p:pic>
      <p:pic>
        <p:nvPicPr>
          <p:cNvPr id="7" name="Content Placeholder 6" descr="Canon Macro Set-Up MP-E 65mm &amp; Focusing Rail.jpg"/>
          <p:cNvPicPr>
            <a:picLocks noGrp="1" noChangeAspect="1"/>
          </p:cNvPicPr>
          <p:nvPr>
            <p:ph sz="quarter" idx="4"/>
          </p:nvPr>
        </p:nvPicPr>
        <p:blipFill>
          <a:blip r:embed="rId5" cstate="print"/>
          <a:stretch>
            <a:fillRect/>
          </a:stretch>
        </p:blipFill>
        <p:spPr>
          <a:xfrm>
            <a:off x="4716016" y="2852936"/>
            <a:ext cx="4041775" cy="269451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D7000	  f.2.2	1/1000 sec	    ISO 400	    35 (50)mm          No EC</a:t>
            </a:r>
          </a:p>
        </p:txBody>
      </p:sp>
      <p:pic>
        <p:nvPicPr>
          <p:cNvPr id="4" name="Content Placeholder 3" descr="Roadside Flower - Copy.JPG"/>
          <p:cNvPicPr>
            <a:picLocks noGrp="1" noChangeAspect="1"/>
          </p:cNvPicPr>
          <p:nvPr>
            <p:ph idx="1"/>
          </p:nvPr>
        </p:nvPicPr>
        <p:blipFill>
          <a:blip r:embed="rId4" cstate="print"/>
          <a:stretch>
            <a:fillRect/>
          </a:stretch>
        </p:blipFill>
        <p:spPr>
          <a:xfrm>
            <a:off x="661403" y="1196752"/>
            <a:ext cx="7821195" cy="518398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f.5.6	1/320 sec	       ISO 400	              400mm (200mm + 2x TC)	     - 0.3 EC</a:t>
            </a:r>
          </a:p>
        </p:txBody>
      </p:sp>
      <p:pic>
        <p:nvPicPr>
          <p:cNvPr id="4" name="Content Placeholder 3" descr="Green Damsel Text Ready.jpg"/>
          <p:cNvPicPr>
            <a:picLocks noGrp="1" noChangeAspect="1"/>
          </p:cNvPicPr>
          <p:nvPr>
            <p:ph idx="1"/>
          </p:nvPr>
        </p:nvPicPr>
        <p:blipFill>
          <a:blip r:embed="rId4" cstate="print"/>
          <a:stretch>
            <a:fillRect/>
          </a:stretch>
        </p:blipFill>
        <p:spPr>
          <a:xfrm>
            <a:off x="577290" y="1052736"/>
            <a:ext cx="7989420"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D800	  f.18	1/100 sec	    ISO800	    70mm             -1 EC</a:t>
            </a:r>
          </a:p>
        </p:txBody>
      </p:sp>
      <p:pic>
        <p:nvPicPr>
          <p:cNvPr id="4" name="Content Placeholder 3" descr="Peacock Underside Web.jpg"/>
          <p:cNvPicPr>
            <a:picLocks noGrp="1" noChangeAspect="1"/>
          </p:cNvPicPr>
          <p:nvPr>
            <p:ph idx="1"/>
          </p:nvPr>
        </p:nvPicPr>
        <p:blipFill>
          <a:blip r:embed="rId4" cstate="print"/>
          <a:stretch>
            <a:fillRect/>
          </a:stretch>
        </p:blipFill>
        <p:spPr>
          <a:xfrm>
            <a:off x="578575" y="1124744"/>
            <a:ext cx="7986850"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f.18	1/200 sec	    ISO100	    85mm	   No EC</a:t>
            </a:r>
          </a:p>
        </p:txBody>
      </p:sp>
      <p:pic>
        <p:nvPicPr>
          <p:cNvPr id="5" name="Content Placeholder 4" descr="Paper Clips (2).jpg"/>
          <p:cNvPicPr>
            <a:picLocks noGrp="1" noChangeAspect="1"/>
          </p:cNvPicPr>
          <p:nvPr>
            <p:ph idx="1"/>
          </p:nvPr>
        </p:nvPicPr>
        <p:blipFill>
          <a:blip r:embed="rId4" cstate="print"/>
          <a:stretch>
            <a:fillRect/>
          </a:stretch>
        </p:blipFill>
        <p:spPr>
          <a:xfrm>
            <a:off x="738020" y="1196752"/>
            <a:ext cx="7667960" cy="511197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EOS 40D	  f.2.8	1/15 sec	    ISO200	    65mm (x1.5 Magnification)        No EC</a:t>
            </a:r>
          </a:p>
        </p:txBody>
      </p:sp>
      <p:pic>
        <p:nvPicPr>
          <p:cNvPr id="4" name="Content Placeholder 3" descr="paper clips.jpg"/>
          <p:cNvPicPr>
            <a:picLocks noGrp="1" noChangeAspect="1"/>
          </p:cNvPicPr>
          <p:nvPr>
            <p:ph idx="1"/>
          </p:nvPr>
        </p:nvPicPr>
        <p:blipFill>
          <a:blip r:embed="rId4" cstate="print"/>
          <a:stretch>
            <a:fillRect/>
          </a:stretch>
        </p:blipFill>
        <p:spPr>
          <a:xfrm>
            <a:off x="576002" y="1196752"/>
            <a:ext cx="7991996"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D600	  f.5.6	1/1600 sec	      ISO 1000	      200mm	     - 1 EC</a:t>
            </a:r>
          </a:p>
        </p:txBody>
      </p:sp>
      <p:pic>
        <p:nvPicPr>
          <p:cNvPr id="4" name="Content Placeholder 3" descr="Robin with twig background Web.jpg"/>
          <p:cNvPicPr>
            <a:picLocks noGrp="1" noChangeAspect="1"/>
          </p:cNvPicPr>
          <p:nvPr>
            <p:ph idx="1"/>
          </p:nvPr>
        </p:nvPicPr>
        <p:blipFill>
          <a:blip r:embed="rId4" cstate="print"/>
          <a:stretch>
            <a:fillRect/>
          </a:stretch>
        </p:blipFill>
        <p:spPr>
          <a:xfrm>
            <a:off x="799548" y="908050"/>
            <a:ext cx="7544905" cy="564732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Autofit/>
          </a:bodyPr>
          <a:lstStyle/>
          <a:p>
            <a:r>
              <a:rPr lang="en-GB" sz="1200" dirty="0">
                <a:latin typeface="Century Gothic" pitchFamily="34" charset="0"/>
              </a:rPr>
              <a:t>D810	  f.8	1/1/2 sec	    ISO 400	       105mm Prime (x1 magnification)	      No EC</a:t>
            </a:r>
          </a:p>
        </p:txBody>
      </p:sp>
      <p:pic>
        <p:nvPicPr>
          <p:cNvPr id="4" name="Content Placeholder 3" descr="Lacewing.jpg"/>
          <p:cNvPicPr>
            <a:picLocks noGrp="1" noChangeAspect="1"/>
          </p:cNvPicPr>
          <p:nvPr>
            <p:ph idx="1"/>
          </p:nvPr>
        </p:nvPicPr>
        <p:blipFill>
          <a:blip r:embed="rId4" cstate="print"/>
          <a:stretch>
            <a:fillRect/>
          </a:stretch>
        </p:blipFill>
        <p:spPr>
          <a:xfrm>
            <a:off x="2682420" y="1124744"/>
            <a:ext cx="3779161"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r>
              <a:rPr lang="en-GB" sz="1200" dirty="0">
                <a:latin typeface="Century Gothic" pitchFamily="34" charset="0"/>
              </a:rPr>
              <a:t>D810	  f.18	1/200 sec	    ISO 64	    105mm Prime (x1 magnification)	  No EC</a:t>
            </a:r>
          </a:p>
        </p:txBody>
      </p:sp>
      <p:pic>
        <p:nvPicPr>
          <p:cNvPr id="4" name="Content Placeholder 3" descr="Blue Flower LN Booklet 2014 Web.jpg"/>
          <p:cNvPicPr>
            <a:picLocks noGrp="1" noChangeAspect="1"/>
          </p:cNvPicPr>
          <p:nvPr>
            <p:ph idx="1"/>
          </p:nvPr>
        </p:nvPicPr>
        <p:blipFill>
          <a:blip r:embed="rId4" cstate="print"/>
          <a:stretch>
            <a:fillRect/>
          </a:stretch>
        </p:blipFill>
        <p:spPr>
          <a:xfrm>
            <a:off x="688236" y="1268760"/>
            <a:ext cx="7767528" cy="518398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D7000	  f.8	1/250 sec	    ISO 400	       105mm Prime	   No EC</a:t>
            </a:r>
          </a:p>
        </p:txBody>
      </p:sp>
      <p:pic>
        <p:nvPicPr>
          <p:cNvPr id="4" name="Content Placeholder 3" descr="Elounda Heights Garden (c).jpg"/>
          <p:cNvPicPr>
            <a:picLocks noGrp="1" noChangeAspect="1"/>
          </p:cNvPicPr>
          <p:nvPr>
            <p:ph idx="1"/>
          </p:nvPr>
        </p:nvPicPr>
        <p:blipFill>
          <a:blip r:embed="rId4" cstate="print"/>
          <a:stretch>
            <a:fillRect/>
          </a:stretch>
        </p:blipFill>
        <p:spPr>
          <a:xfrm>
            <a:off x="549436" y="1124744"/>
            <a:ext cx="8045129" cy="532859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r>
              <a:rPr lang="en-GB" sz="1200" dirty="0">
                <a:latin typeface="Century Gothic" pitchFamily="34" charset="0"/>
              </a:rPr>
              <a:t>D810	  f.18	1/200 sec	    ISO 64	    105mm (Prime)	  No EC</a:t>
            </a:r>
          </a:p>
        </p:txBody>
      </p:sp>
      <p:pic>
        <p:nvPicPr>
          <p:cNvPr id="4" name="Content Placeholder 3" descr="Bluebell Macro 2 presentation.jpg"/>
          <p:cNvPicPr>
            <a:picLocks noGrp="1" noChangeAspect="1"/>
          </p:cNvPicPr>
          <p:nvPr>
            <p:ph idx="1"/>
          </p:nvPr>
        </p:nvPicPr>
        <p:blipFill>
          <a:blip r:embed="rId4" cstate="print"/>
          <a:stretch>
            <a:fillRect/>
          </a:stretch>
        </p:blipFill>
        <p:spPr>
          <a:xfrm>
            <a:off x="579570" y="1124744"/>
            <a:ext cx="7984861" cy="532859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Focus Stacking for Macro</a:t>
            </a:r>
            <a:r>
              <a:rPr lang="en-GB" dirty="0"/>
              <a:t/>
            </a:r>
            <a:br>
              <a:rPr lang="en-GB" dirty="0"/>
            </a:br>
            <a:r>
              <a:rPr lang="en-GB" sz="2400" dirty="0"/>
              <a:t>A brief explanation:</a:t>
            </a:r>
          </a:p>
        </p:txBody>
      </p:sp>
      <p:pic>
        <p:nvPicPr>
          <p:cNvPr id="5" name="Content Placeholder 4" descr="1.jpg"/>
          <p:cNvPicPr>
            <a:picLocks noGrp="1" noChangeAspect="1"/>
          </p:cNvPicPr>
          <p:nvPr>
            <p:ph sz="half" idx="1"/>
          </p:nvPr>
        </p:nvPicPr>
        <p:blipFill>
          <a:blip r:embed="rId4" cstate="print"/>
          <a:stretch>
            <a:fillRect/>
          </a:stretch>
        </p:blipFill>
        <p:spPr>
          <a:xfrm>
            <a:off x="323528" y="2492896"/>
            <a:ext cx="4038600" cy="2692400"/>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12.jpg"/>
          <p:cNvPicPr>
            <a:picLocks noGrp="1" noChangeAspect="1"/>
          </p:cNvPicPr>
          <p:nvPr>
            <p:ph sz="half" idx="2"/>
          </p:nvPr>
        </p:nvPicPr>
        <p:blipFill>
          <a:blip r:embed="rId5" cstate="print"/>
          <a:stretch>
            <a:fillRect/>
          </a:stretch>
        </p:blipFill>
        <p:spPr>
          <a:xfrm>
            <a:off x="4716016" y="2492896"/>
            <a:ext cx="4038600" cy="2692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EOS 40D	  f.16	1/250 sec	    ISO 100	    MP-E 65mm (x2 Magnification)	  No EC</a:t>
            </a:r>
          </a:p>
        </p:txBody>
      </p:sp>
      <p:pic>
        <p:nvPicPr>
          <p:cNvPr id="6" name="Content Placeholder 5" descr="Geranium Macro Presentation.jpg"/>
          <p:cNvPicPr>
            <a:picLocks noGrp="1" noChangeAspect="1"/>
          </p:cNvPicPr>
          <p:nvPr>
            <p:ph idx="1"/>
          </p:nvPr>
        </p:nvPicPr>
        <p:blipFill>
          <a:blip r:embed="rId4" cstate="print"/>
          <a:stretch>
            <a:fillRect/>
          </a:stretch>
        </p:blipFill>
        <p:spPr>
          <a:xfrm>
            <a:off x="523157" y="1124744"/>
            <a:ext cx="8097687" cy="53291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EOS 40D           f.16	   4 sec	     ISO 100	       65mm	   x2 Magnification        No EC</a:t>
            </a:r>
          </a:p>
        </p:txBody>
      </p:sp>
      <p:pic>
        <p:nvPicPr>
          <p:cNvPr id="4" name="Content Placeholder 3" descr="Hedge Blossom Macro.jpg"/>
          <p:cNvPicPr>
            <a:picLocks noGrp="1" noChangeAspect="1"/>
          </p:cNvPicPr>
          <p:nvPr>
            <p:ph idx="1"/>
          </p:nvPr>
        </p:nvPicPr>
        <p:blipFill>
          <a:blip r:embed="rId4" cstate="print"/>
          <a:stretch>
            <a:fillRect/>
          </a:stretch>
        </p:blipFill>
        <p:spPr>
          <a:xfrm>
            <a:off x="620996" y="1124744"/>
            <a:ext cx="7902008" cy="525598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276872"/>
            <a:ext cx="7128792" cy="923528"/>
          </a:xfrm>
        </p:spPr>
        <p:txBody>
          <a:bodyPr anchor="ctr"/>
          <a:lstStyle/>
          <a:p>
            <a:r>
              <a:rPr lang="en-GB" dirty="0">
                <a:latin typeface="Century Gothic" pitchFamily="34" charset="0"/>
              </a:rPr>
              <a:t>Night Photography</a:t>
            </a:r>
          </a:p>
        </p:txBody>
      </p:sp>
      <p:sp>
        <p:nvSpPr>
          <p:cNvPr id="3" name="Subtitle 2"/>
          <p:cNvSpPr>
            <a:spLocks noGrp="1"/>
          </p:cNvSpPr>
          <p:nvPr>
            <p:ph type="subTitle" idx="1"/>
          </p:nvPr>
        </p:nvSpPr>
        <p:spPr>
          <a:effectLst>
            <a:outerShdw blurRad="50800" dist="38100" dir="2700000" algn="tl" rotWithShape="0">
              <a:prstClr val="black">
                <a:alpha val="40000"/>
              </a:prstClr>
            </a:outerShdw>
          </a:effectLst>
        </p:spPr>
        <p:txBody>
          <a:bodyPr/>
          <a:lstStyle/>
          <a:p>
            <a:endParaRPr lang="en-GB" dirty="0"/>
          </a:p>
          <a:p>
            <a:r>
              <a:rPr lang="en-GB" dirty="0">
                <a:solidFill>
                  <a:schemeClr val="tx1">
                    <a:lumMod val="85000"/>
                  </a:schemeClr>
                </a:solidFill>
                <a:latin typeface="Century Gothic" pitchFamily="34" charset="0"/>
              </a:rPr>
              <a:t>A shot in the dark</a:t>
            </a: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Hints &amp; Tips for Night Shooting</a:t>
            </a:r>
          </a:p>
        </p:txBody>
      </p:sp>
      <p:sp>
        <p:nvSpPr>
          <p:cNvPr id="3" name="Content Placeholder 2"/>
          <p:cNvSpPr>
            <a:spLocks noGrp="1"/>
          </p:cNvSpPr>
          <p:nvPr>
            <p:ph idx="1"/>
          </p:nvPr>
        </p:nvSpPr>
        <p:spPr>
          <a:xfrm>
            <a:off x="457200" y="1916832"/>
            <a:ext cx="8229600" cy="4752528"/>
          </a:xfrm>
          <a:effectLst>
            <a:outerShdw blurRad="50800" dist="38100" dir="2700000" algn="tl" rotWithShape="0">
              <a:prstClr val="black">
                <a:alpha val="40000"/>
              </a:prstClr>
            </a:outerShdw>
          </a:effectLst>
        </p:spPr>
        <p:txBody>
          <a:bodyPr>
            <a:normAutofit/>
          </a:bodyPr>
          <a:lstStyle/>
          <a:p>
            <a:pPr>
              <a:buFont typeface="Wingdings" pitchFamily="2" charset="2"/>
              <a:buChar char="§"/>
            </a:pPr>
            <a:r>
              <a:rPr lang="en-GB" sz="1600" dirty="0">
                <a:solidFill>
                  <a:schemeClr val="tx1">
                    <a:lumMod val="85000"/>
                  </a:schemeClr>
                </a:solidFill>
                <a:latin typeface="Century Gothic" pitchFamily="34" charset="0"/>
              </a:rPr>
              <a:t>Night shooting can be cold and damp. Always wrap up warm and have a micro fibre cloth to keep the lens mist free and the camera dry.</a:t>
            </a:r>
          </a:p>
          <a:p>
            <a:pPr>
              <a:buFont typeface="Wingdings" pitchFamily="2" charset="2"/>
              <a:buChar char="§"/>
            </a:pPr>
            <a:endParaRPr lang="en-GB" sz="400" dirty="0">
              <a:solidFill>
                <a:schemeClr val="tx1">
                  <a:lumMod val="85000"/>
                </a:schemeClr>
              </a:solidFill>
              <a:latin typeface="Century Gothic" pitchFamily="34" charset="0"/>
            </a:endParaRPr>
          </a:p>
          <a:p>
            <a:pPr>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r>
              <a:rPr lang="en-GB" sz="1600" dirty="0">
                <a:solidFill>
                  <a:schemeClr val="tx1">
                    <a:lumMod val="85000"/>
                  </a:schemeClr>
                </a:solidFill>
                <a:latin typeface="Century Gothic" pitchFamily="34" charset="0"/>
              </a:rPr>
              <a:t>To plan outdoor shoots in natural light and for accurate data on sunrise/sunset, moon rise/moon set locations and timings consult </a:t>
            </a:r>
            <a:r>
              <a:rPr lang="en-GB" sz="1600" dirty="0">
                <a:solidFill>
                  <a:srgbClr val="00B0F0"/>
                </a:solidFill>
                <a:latin typeface="Century Gothic" pitchFamily="34" charset="0"/>
              </a:rPr>
              <a:t>The</a:t>
            </a:r>
            <a:r>
              <a:rPr lang="en-GB" sz="1600" dirty="0">
                <a:solidFill>
                  <a:schemeClr val="tx1">
                    <a:lumMod val="85000"/>
                  </a:schemeClr>
                </a:solidFill>
                <a:latin typeface="Century Gothic" pitchFamily="34" charset="0"/>
              </a:rPr>
              <a:t> </a:t>
            </a:r>
            <a:r>
              <a:rPr lang="en-GB" sz="1600" dirty="0">
                <a:solidFill>
                  <a:srgbClr val="00B0F0"/>
                </a:solidFill>
                <a:latin typeface="Century Gothic" pitchFamily="34" charset="0"/>
              </a:rPr>
              <a:t>Photographers Ephemeris </a:t>
            </a:r>
            <a:r>
              <a:rPr lang="en-GB" sz="1600" dirty="0">
                <a:solidFill>
                  <a:schemeClr val="tx1">
                    <a:lumMod val="85000"/>
                  </a:schemeClr>
                </a:solidFill>
                <a:latin typeface="Century Gothic" pitchFamily="34" charset="0"/>
              </a:rPr>
              <a:t>(TPE), a widely available Mac &amp; Android App.</a:t>
            </a:r>
          </a:p>
          <a:p>
            <a:pPr algn="just">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r>
              <a:rPr lang="en-GB" sz="1600" dirty="0">
                <a:solidFill>
                  <a:schemeClr val="tx1">
                    <a:lumMod val="85000"/>
                  </a:schemeClr>
                </a:solidFill>
                <a:latin typeface="Century Gothic" pitchFamily="34" charset="0"/>
              </a:rPr>
              <a:t>Another App for night skies is the </a:t>
            </a:r>
            <a:r>
              <a:rPr lang="en-GB" sz="1600" dirty="0">
                <a:solidFill>
                  <a:srgbClr val="00B0F0"/>
                </a:solidFill>
                <a:latin typeface="Century Gothic" pitchFamily="34" charset="0"/>
              </a:rPr>
              <a:t>Stellarium Mobile Sky Map </a:t>
            </a:r>
            <a:r>
              <a:rPr lang="en-GB" sz="1600" dirty="0">
                <a:solidFill>
                  <a:schemeClr val="tx1">
                    <a:lumMod val="85000"/>
                  </a:schemeClr>
                </a:solidFill>
                <a:latin typeface="Century Gothic" pitchFamily="34" charset="0"/>
              </a:rPr>
              <a:t>which is a planetarium in your pocket and works in real time for plotting constellations , planets and stars.</a:t>
            </a:r>
          </a:p>
          <a:p>
            <a:pPr algn="just">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r>
              <a:rPr lang="en-GB" sz="1600" dirty="0">
                <a:solidFill>
                  <a:schemeClr val="tx1">
                    <a:lumMod val="85000"/>
                  </a:schemeClr>
                </a:solidFill>
                <a:latin typeface="Century Gothic" pitchFamily="34" charset="0"/>
              </a:rPr>
              <a:t>For long exposures of the night sky use the ‘mirror up’ facility on DSLR’s to reduce camera shake (not important with EVF’s) and always use a remote shutter release (preferably wireless electronic).</a:t>
            </a:r>
          </a:p>
          <a:p>
            <a:pPr algn="just">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endParaRPr lang="en-GB" sz="400" dirty="0">
              <a:solidFill>
                <a:schemeClr val="tx1">
                  <a:lumMod val="85000"/>
                </a:schemeClr>
              </a:solidFill>
              <a:latin typeface="Century Gothic" pitchFamily="34" charset="0"/>
            </a:endParaRPr>
          </a:p>
          <a:p>
            <a:pPr algn="just">
              <a:buFont typeface="Wingdings" pitchFamily="2" charset="2"/>
              <a:buChar char="§"/>
            </a:pPr>
            <a:r>
              <a:rPr lang="en-GB" sz="1600" dirty="0">
                <a:solidFill>
                  <a:schemeClr val="tx1">
                    <a:lumMod val="85000"/>
                  </a:schemeClr>
                </a:solidFill>
                <a:latin typeface="Century Gothic" pitchFamily="34" charset="0"/>
              </a:rPr>
              <a:t>Exposures of the night sky over 30 seconds will start to bring blurring through  the earth’s movement so remember the ‘exposure triangle’.</a:t>
            </a:r>
          </a:p>
          <a:p>
            <a:pPr algn="just">
              <a:buFont typeface="Wingdings" pitchFamily="2" charset="2"/>
              <a:buChar char="§"/>
            </a:pPr>
            <a:endParaRPr lang="en-GB" sz="1600" dirty="0">
              <a:solidFill>
                <a:schemeClr val="tx1">
                  <a:lumMod val="85000"/>
                </a:schemeClr>
              </a:solidFill>
              <a:latin typeface="Century Gothic" pitchFamily="34" charset="0"/>
            </a:endParaRPr>
          </a:p>
          <a:p>
            <a:pPr algn="just">
              <a:buFont typeface="Wingdings" pitchFamily="2" charset="2"/>
              <a:buChar char="§"/>
            </a:pPr>
            <a:endParaRPr lang="en-GB" sz="1600" dirty="0">
              <a:solidFill>
                <a:schemeClr val="tx1">
                  <a:lumMod val="85000"/>
                </a:schemeClr>
              </a:solidFill>
              <a:latin typeface="Century Gothic" pitchFamily="34" charset="0"/>
            </a:endParaRPr>
          </a:p>
          <a:p>
            <a:pPr algn="just">
              <a:buFont typeface="Wingdings" pitchFamily="2" charset="2"/>
              <a:buChar char="§"/>
            </a:pPr>
            <a:endParaRPr lang="en-GB" sz="1600" dirty="0">
              <a:solidFill>
                <a:schemeClr val="tx1">
                  <a:lumMod val="85000"/>
                </a:schemeClr>
              </a:solidFill>
              <a:latin typeface="Century Gothic" pitchFamily="34" charset="0"/>
            </a:endParaRPr>
          </a:p>
          <a:p>
            <a:pPr algn="just">
              <a:buNone/>
            </a:pPr>
            <a:endParaRPr lang="en-GB" sz="1600" dirty="0">
              <a:solidFill>
                <a:schemeClr val="tx1">
                  <a:lumMod val="85000"/>
                </a:schemeClr>
              </a:solidFill>
              <a:latin typeface="Century Gothic" pitchFamily="34" charset="0"/>
            </a:endParaRPr>
          </a:p>
          <a:p>
            <a:pPr algn="just">
              <a:buNone/>
            </a:pPr>
            <a:endParaRPr lang="en-GB" sz="1600" dirty="0">
              <a:solidFill>
                <a:schemeClr val="tx1">
                  <a:lumMod val="85000"/>
                </a:schemeClr>
              </a:solidFill>
              <a:latin typeface="Century Gothic" pitchFamily="34" charset="0"/>
            </a:endParaRPr>
          </a:p>
          <a:p>
            <a:pPr algn="just">
              <a:buFont typeface="Wingdings" pitchFamily="2" charset="2"/>
              <a:buChar char="§"/>
            </a:pPr>
            <a:endParaRPr lang="en-GB" sz="1600" dirty="0">
              <a:solidFill>
                <a:schemeClr val="tx1">
                  <a:lumMod val="85000"/>
                </a:schemeClr>
              </a:solidFill>
              <a:latin typeface="Century Gothic" pitchFamily="34" charset="0"/>
            </a:endParaRPr>
          </a:p>
          <a:p>
            <a:pPr algn="just">
              <a:buFont typeface="Wingdings" pitchFamily="2" charset="2"/>
              <a:buChar char="§"/>
            </a:pPr>
            <a:endParaRPr lang="en-GB" sz="1600" dirty="0">
              <a:solidFill>
                <a:schemeClr val="tx1">
                  <a:lumMod val="85000"/>
                </a:schemeClr>
              </a:solidFill>
              <a:latin typeface="Century Gothic" pitchFamily="34" charset="0"/>
            </a:endParaRPr>
          </a:p>
          <a:p>
            <a:pPr>
              <a:buFont typeface="Wingdings" pitchFamily="2" charset="2"/>
              <a:buChar char="§"/>
            </a:pPr>
            <a:endParaRPr lang="en-GB" dirty="0"/>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D7000	  f.22	13 </a:t>
            </a:r>
            <a:r>
              <a:rPr lang="en-GB" sz="1200" dirty="0" err="1">
                <a:latin typeface="Century Gothic" pitchFamily="34" charset="0"/>
              </a:rPr>
              <a:t>secs</a:t>
            </a:r>
            <a:r>
              <a:rPr lang="en-GB" sz="1200" dirty="0">
                <a:latin typeface="Century Gothic" pitchFamily="34" charset="0"/>
              </a:rPr>
              <a:t>	    ISO 400	    16mm	  No EC       (OCF Full Power unsynchronised)</a:t>
            </a:r>
          </a:p>
        </p:txBody>
      </p:sp>
      <p:pic>
        <p:nvPicPr>
          <p:cNvPr id="4" name="Content Placeholder 3" descr="EH PoolsideEvening Web.jpg"/>
          <p:cNvPicPr>
            <a:picLocks noGrp="1" noChangeAspect="1"/>
          </p:cNvPicPr>
          <p:nvPr>
            <p:ph idx="1"/>
          </p:nvPr>
        </p:nvPicPr>
        <p:blipFill>
          <a:blip r:embed="rId4" cstate="print"/>
          <a:stretch>
            <a:fillRect/>
          </a:stretch>
        </p:blipFill>
        <p:spPr>
          <a:xfrm>
            <a:off x="691869" y="1196752"/>
            <a:ext cx="7760262" cy="518398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1/200 sec	    ISO 800	     600mm	      No EC</a:t>
            </a:r>
          </a:p>
        </p:txBody>
      </p:sp>
      <p:pic>
        <p:nvPicPr>
          <p:cNvPr id="4" name="Content Placeholder 3" descr="Greenfinch Garden 2 25.3.16.jpg"/>
          <p:cNvPicPr>
            <a:picLocks noGrp="1" noChangeAspect="1"/>
          </p:cNvPicPr>
          <p:nvPr>
            <p:ph idx="1"/>
          </p:nvPr>
        </p:nvPicPr>
        <p:blipFill>
          <a:blip r:embed="rId4" cstate="print"/>
          <a:stretch>
            <a:fillRect/>
          </a:stretch>
        </p:blipFill>
        <p:spPr>
          <a:xfrm>
            <a:off x="520509" y="1052513"/>
            <a:ext cx="8102983" cy="540082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r>
              <a:rPr lang="en-GB" sz="1200" dirty="0">
                <a:latin typeface="Century Gothic" pitchFamily="34" charset="0"/>
              </a:rPr>
              <a:t>D7200	  f.20	1/80 sec	    ISO 100	    600mm	  No EC</a:t>
            </a:r>
          </a:p>
        </p:txBody>
      </p:sp>
      <p:pic>
        <p:nvPicPr>
          <p:cNvPr id="4" name="Content Placeholder 3" descr="Moon 1.jpg"/>
          <p:cNvPicPr>
            <a:picLocks noGrp="1" noChangeAspect="1"/>
          </p:cNvPicPr>
          <p:nvPr>
            <p:ph idx="1"/>
          </p:nvPr>
        </p:nvPicPr>
        <p:blipFill>
          <a:blip r:embed="rId4" cstate="print"/>
          <a:stretch>
            <a:fillRect/>
          </a:stretch>
        </p:blipFill>
        <p:spPr>
          <a:xfrm>
            <a:off x="629562" y="1196752"/>
            <a:ext cx="7884877" cy="525658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p>
            <a:r>
              <a:rPr lang="en-GB" sz="1200" dirty="0">
                <a:latin typeface="Century Gothic" pitchFamily="34" charset="0"/>
              </a:rPr>
              <a:t>D7200	  f.6.3	1/1/2 sec	    ISO 800	    600mm	  No EC</a:t>
            </a:r>
          </a:p>
        </p:txBody>
      </p:sp>
      <p:pic>
        <p:nvPicPr>
          <p:cNvPr id="4" name="Content Placeholder 3" descr="Blood Moon 4 Plus.jpg"/>
          <p:cNvPicPr>
            <a:picLocks noGrp="1" noChangeAspect="1"/>
          </p:cNvPicPr>
          <p:nvPr>
            <p:ph idx="1"/>
          </p:nvPr>
        </p:nvPicPr>
        <p:blipFill>
          <a:blip r:embed="rId4" cstate="print"/>
          <a:stretch>
            <a:fillRect/>
          </a:stretch>
        </p:blipFill>
        <p:spPr>
          <a:xfrm>
            <a:off x="667762" y="1196752"/>
            <a:ext cx="7808476" cy="520627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t>Experiment in </a:t>
            </a:r>
            <a:r>
              <a:rPr lang="en-GB" sz="2400" dirty="0">
                <a:latin typeface="Century Gothic" pitchFamily="34" charset="0"/>
              </a:rPr>
              <a:t>Photoshop or Elements</a:t>
            </a:r>
          </a:p>
        </p:txBody>
      </p:sp>
      <p:pic>
        <p:nvPicPr>
          <p:cNvPr id="4" name="Content Placeholder 3" descr="Moon Screenshot.jpg"/>
          <p:cNvPicPr>
            <a:picLocks noGrp="1" noChangeAspect="1"/>
          </p:cNvPicPr>
          <p:nvPr>
            <p:ph idx="1"/>
          </p:nvPr>
        </p:nvPicPr>
        <p:blipFill>
          <a:blip r:embed="rId4" cstate="print"/>
          <a:stretch>
            <a:fillRect/>
          </a:stretch>
        </p:blipFill>
        <p:spPr>
          <a:xfrm>
            <a:off x="467544" y="1628800"/>
            <a:ext cx="8229600" cy="4629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t>Experiment in </a:t>
            </a:r>
            <a:r>
              <a:rPr lang="en-GB" sz="2400" dirty="0">
                <a:latin typeface="Century Gothic" pitchFamily="34" charset="0"/>
              </a:rPr>
              <a:t>Photoshop or Elements </a:t>
            </a:r>
            <a:r>
              <a:rPr lang="en-GB" sz="1800" dirty="0">
                <a:latin typeface="Century Gothic" pitchFamily="34" charset="0"/>
              </a:rPr>
              <a:t>Cont’d</a:t>
            </a:r>
          </a:p>
        </p:txBody>
      </p:sp>
      <p:pic>
        <p:nvPicPr>
          <p:cNvPr id="4" name="Content Placeholder 3" descr="Bat Screenshot.jpg"/>
          <p:cNvPicPr>
            <a:picLocks noGrp="1" noChangeAspect="1"/>
          </p:cNvPicPr>
          <p:nvPr>
            <p:ph idx="1"/>
          </p:nvPr>
        </p:nvPicPr>
        <p:blipFill>
          <a:blip r:embed="rId4" cstate="print"/>
          <a:stretch>
            <a:fillRect/>
          </a:stretch>
        </p:blipFill>
        <p:spPr>
          <a:xfrm>
            <a:off x="457200" y="1639887"/>
            <a:ext cx="8229600" cy="4629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2400" dirty="0"/>
              <a:t>Experiment in </a:t>
            </a:r>
            <a:r>
              <a:rPr lang="en-GB" sz="2400" dirty="0">
                <a:latin typeface="Century Gothic" pitchFamily="34" charset="0"/>
              </a:rPr>
              <a:t>Photoshop or Elements </a:t>
            </a:r>
            <a:r>
              <a:rPr lang="en-GB" sz="1800" dirty="0">
                <a:latin typeface="Century Gothic" pitchFamily="34" charset="0"/>
              </a:rPr>
              <a:t>Cont’d</a:t>
            </a:r>
            <a:endParaRPr lang="en-GB" sz="1800" dirty="0"/>
          </a:p>
        </p:txBody>
      </p:sp>
      <p:pic>
        <p:nvPicPr>
          <p:cNvPr id="4" name="Content Placeholder 3" descr="Moon &amp; Bat.jpg"/>
          <p:cNvPicPr>
            <a:picLocks noGrp="1" noChangeAspect="1"/>
          </p:cNvPicPr>
          <p:nvPr>
            <p:ph idx="1"/>
          </p:nvPr>
        </p:nvPicPr>
        <p:blipFill>
          <a:blip r:embed="rId4" cstate="print"/>
          <a:stretch>
            <a:fillRect/>
          </a:stretch>
        </p:blipFill>
        <p:spPr>
          <a:xfrm>
            <a:off x="687956" y="1340768"/>
            <a:ext cx="7768089" cy="518457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0"/>
            <a:ext cx="8229600" cy="1196751"/>
          </a:xfrm>
        </p:spPr>
        <p:txBody>
          <a:bodyPr>
            <a:normAutofit/>
          </a:bodyPr>
          <a:lstStyle/>
          <a:p>
            <a:r>
              <a:rPr lang="en-GB" sz="3200" dirty="0"/>
              <a:t> </a:t>
            </a:r>
            <a:r>
              <a:rPr lang="en-GB" sz="2800" dirty="0"/>
              <a:t>Hints &amp; Tips For Photoshop &amp; Elements</a:t>
            </a:r>
          </a:p>
        </p:txBody>
      </p:sp>
      <p:sp>
        <p:nvSpPr>
          <p:cNvPr id="3" name="Content Placeholder 2"/>
          <p:cNvSpPr>
            <a:spLocks noGrp="1"/>
          </p:cNvSpPr>
          <p:nvPr>
            <p:ph idx="4294967295"/>
          </p:nvPr>
        </p:nvSpPr>
        <p:spPr>
          <a:xfrm>
            <a:off x="323528" y="1124744"/>
            <a:ext cx="8229600" cy="5616624"/>
          </a:xfrm>
          <a:effectLst>
            <a:outerShdw blurRad="50800" dist="38100" dir="2700000" algn="tl" rotWithShape="0">
              <a:prstClr val="black">
                <a:alpha val="40000"/>
              </a:prstClr>
            </a:outerShdw>
          </a:effectLst>
        </p:spPr>
        <p:txBody>
          <a:bodyPr>
            <a:normAutofit fontScale="92500" lnSpcReduction="20000"/>
          </a:bodyPr>
          <a:lstStyle/>
          <a:p>
            <a:pPr algn="just">
              <a:buFont typeface="Wingdings" pitchFamily="2" charset="2"/>
              <a:buChar char="§"/>
            </a:pPr>
            <a:endParaRPr lang="en-GB" sz="800" dirty="0">
              <a:solidFill>
                <a:schemeClr val="tx1">
                  <a:lumMod val="85000"/>
                </a:schemeClr>
              </a:solidFill>
              <a:latin typeface="Century Gothic" pitchFamily="34" charset="0"/>
            </a:endParaRPr>
          </a:p>
          <a:p>
            <a:pPr algn="just">
              <a:buFont typeface="Wingdings" pitchFamily="2" charset="2"/>
              <a:buChar char="§"/>
            </a:pPr>
            <a:r>
              <a:rPr lang="en-GB" sz="1500" dirty="0">
                <a:solidFill>
                  <a:schemeClr val="tx1">
                    <a:lumMod val="85000"/>
                  </a:schemeClr>
                </a:solidFill>
                <a:latin typeface="Century Gothic" pitchFamily="34" charset="0"/>
              </a:rPr>
              <a:t>Shoot in RAW for complete control over image adjustments in post processing.</a:t>
            </a:r>
          </a:p>
          <a:p>
            <a:pPr algn="just">
              <a:buFont typeface="Wingdings" pitchFamily="2" charset="2"/>
              <a:buChar char="§"/>
            </a:pPr>
            <a:endParaRPr lang="en-GB" sz="1500" dirty="0">
              <a:solidFill>
                <a:schemeClr val="tx1">
                  <a:lumMod val="85000"/>
                </a:schemeClr>
              </a:solidFill>
              <a:latin typeface="Century Gothic" pitchFamily="34" charset="0"/>
            </a:endParaRPr>
          </a:p>
          <a:p>
            <a:pPr algn="just">
              <a:buFont typeface="Wingdings" pitchFamily="2" charset="2"/>
              <a:buChar char="§"/>
            </a:pPr>
            <a:r>
              <a:rPr lang="en-GB" sz="1500" dirty="0">
                <a:solidFill>
                  <a:schemeClr val="tx1">
                    <a:lumMod val="85000"/>
                  </a:schemeClr>
                </a:solidFill>
                <a:latin typeface="Century Gothic" pitchFamily="34" charset="0"/>
              </a:rPr>
              <a:t>Start simply and find the easy tools for : </a:t>
            </a:r>
          </a:p>
          <a:p>
            <a:pPr algn="just">
              <a:buFont typeface="Wingdings" pitchFamily="2" charset="2"/>
              <a:buChar char="§"/>
            </a:pPr>
            <a:endParaRPr lang="en-GB" sz="1500" dirty="0">
              <a:solidFill>
                <a:schemeClr val="tx1">
                  <a:lumMod val="85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Exposure ( Levels &amp; Curves, Brightness &amp; Contrast)</a:t>
            </a:r>
          </a:p>
          <a:p>
            <a:pPr algn="just">
              <a:buFont typeface="Wingdings" pitchFamily="2" charset="2"/>
              <a:buChar char="§"/>
            </a:pPr>
            <a:endParaRPr lang="en-GB" sz="1500" i="1" dirty="0">
              <a:solidFill>
                <a:schemeClr val="accent1">
                  <a:lumMod val="40000"/>
                  <a:lumOff val="60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Cropping</a:t>
            </a:r>
          </a:p>
          <a:p>
            <a:pPr algn="just">
              <a:buFont typeface="Wingdings" pitchFamily="2" charset="2"/>
              <a:buChar char="§"/>
            </a:pPr>
            <a:endParaRPr lang="en-GB" sz="1500" dirty="0">
              <a:solidFill>
                <a:schemeClr val="accent1">
                  <a:lumMod val="40000"/>
                  <a:lumOff val="60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Image sizing (for printing or web)</a:t>
            </a:r>
          </a:p>
          <a:p>
            <a:pPr algn="just">
              <a:buFont typeface="Wingdings" pitchFamily="2" charset="2"/>
              <a:buChar char="§"/>
            </a:pPr>
            <a:endParaRPr lang="en-GB" sz="1500" dirty="0">
              <a:solidFill>
                <a:schemeClr val="accent1">
                  <a:lumMod val="40000"/>
                  <a:lumOff val="60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Spot removal (unwanted objects and sensor dust etc.)</a:t>
            </a:r>
          </a:p>
          <a:p>
            <a:pPr algn="just">
              <a:buFont typeface="Wingdings" pitchFamily="2" charset="2"/>
              <a:buChar char="§"/>
            </a:pPr>
            <a:endParaRPr lang="en-GB" sz="1500" i="1" dirty="0">
              <a:solidFill>
                <a:schemeClr val="accent1">
                  <a:lumMod val="40000"/>
                  <a:lumOff val="60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Localised sharpening</a:t>
            </a:r>
          </a:p>
          <a:p>
            <a:pPr algn="just">
              <a:buFont typeface="Wingdings" pitchFamily="2" charset="2"/>
              <a:buChar char="§"/>
            </a:pPr>
            <a:endParaRPr lang="en-GB" sz="1500" i="1" dirty="0">
              <a:solidFill>
                <a:schemeClr val="accent1">
                  <a:lumMod val="40000"/>
                  <a:lumOff val="60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Image noise reduction</a:t>
            </a:r>
          </a:p>
          <a:p>
            <a:pPr algn="just">
              <a:buFont typeface="Wingdings" pitchFamily="2" charset="2"/>
              <a:buChar char="§"/>
            </a:pPr>
            <a:endParaRPr lang="en-GB" sz="1500" i="1" dirty="0">
              <a:solidFill>
                <a:schemeClr val="accent1">
                  <a:lumMod val="40000"/>
                  <a:lumOff val="60000"/>
                </a:schemeClr>
              </a:solidFill>
              <a:latin typeface="Century Gothic" pitchFamily="34" charset="0"/>
            </a:endParaRPr>
          </a:p>
          <a:p>
            <a:pPr algn="just">
              <a:buFont typeface="Wingdings" pitchFamily="2" charset="2"/>
              <a:buChar char="§"/>
            </a:pPr>
            <a:r>
              <a:rPr lang="en-GB" sz="1500" i="1" dirty="0">
                <a:solidFill>
                  <a:schemeClr val="accent1">
                    <a:lumMod val="40000"/>
                    <a:lumOff val="60000"/>
                  </a:schemeClr>
                </a:solidFill>
                <a:latin typeface="Century Gothic" pitchFamily="34" charset="0"/>
              </a:rPr>
              <a:t>White balance correction, saturation &amp; vibrance</a:t>
            </a:r>
          </a:p>
          <a:p>
            <a:pPr algn="just">
              <a:buFont typeface="Wingdings" pitchFamily="2" charset="2"/>
              <a:buChar char="§"/>
            </a:pPr>
            <a:endParaRPr lang="en-GB" sz="1500" dirty="0">
              <a:solidFill>
                <a:schemeClr val="tx1">
                  <a:lumMod val="85000"/>
                </a:schemeClr>
              </a:solidFill>
              <a:latin typeface="Century Gothic" pitchFamily="34" charset="0"/>
            </a:endParaRPr>
          </a:p>
          <a:p>
            <a:pPr algn="just">
              <a:buFont typeface="Wingdings" pitchFamily="2" charset="2"/>
              <a:buChar char="§"/>
            </a:pPr>
            <a:r>
              <a:rPr lang="en-GB" sz="1500" dirty="0">
                <a:solidFill>
                  <a:schemeClr val="tx1">
                    <a:lumMod val="85000"/>
                  </a:schemeClr>
                </a:solidFill>
                <a:latin typeface="Century Gothic" pitchFamily="34" charset="0"/>
              </a:rPr>
              <a:t>Use You tube tutorials to get the best from Photoshop &amp; Photoshop Elements.  For example; type in </a:t>
            </a:r>
            <a:r>
              <a:rPr lang="en-GB" sz="1500" i="1" dirty="0">
                <a:solidFill>
                  <a:schemeClr val="accent1">
                    <a:lumMod val="40000"/>
                    <a:lumOff val="60000"/>
                  </a:schemeClr>
                </a:solidFill>
                <a:latin typeface="Century Gothic" pitchFamily="34" charset="0"/>
              </a:rPr>
              <a:t>‘focus stacking in Photoshop’ </a:t>
            </a:r>
            <a:r>
              <a:rPr lang="en-GB" sz="1500" dirty="0">
                <a:solidFill>
                  <a:schemeClr val="tx1">
                    <a:lumMod val="85000"/>
                  </a:schemeClr>
                </a:solidFill>
                <a:latin typeface="Century Gothic" pitchFamily="34" charset="0"/>
              </a:rPr>
              <a:t>and several useful videos will guide you through it. This also applies to every photographic topic so there’s no excuse not to keep learning.</a:t>
            </a:r>
          </a:p>
          <a:p>
            <a:pPr algn="just">
              <a:buFont typeface="Wingdings" pitchFamily="2" charset="2"/>
              <a:buChar char="§"/>
            </a:pPr>
            <a:endParaRPr lang="en-GB" sz="1500" dirty="0">
              <a:solidFill>
                <a:schemeClr val="tx1">
                  <a:lumMod val="85000"/>
                </a:schemeClr>
              </a:solidFill>
              <a:latin typeface="Century Gothic" pitchFamily="34" charset="0"/>
            </a:endParaRPr>
          </a:p>
          <a:p>
            <a:pPr algn="just">
              <a:buFont typeface="Wingdings" pitchFamily="2" charset="2"/>
              <a:buChar char="§"/>
            </a:pPr>
            <a:r>
              <a:rPr lang="en-GB" sz="1500" dirty="0">
                <a:solidFill>
                  <a:schemeClr val="tx1">
                    <a:lumMod val="85000"/>
                  </a:schemeClr>
                </a:solidFill>
                <a:latin typeface="Century Gothic" pitchFamily="34" charset="0"/>
              </a:rPr>
              <a:t>Above all experiment! If you make a copy of an important photo, you can’t hurt the original and you will be able to enhance your images with confidence.</a:t>
            </a:r>
          </a:p>
          <a:p>
            <a:pPr algn="just">
              <a:buFont typeface="Wingdings" pitchFamily="2" charset="2"/>
              <a:buChar char="§"/>
            </a:pPr>
            <a:endParaRPr lang="en-GB" sz="1600" dirty="0">
              <a:solidFill>
                <a:schemeClr val="tx1">
                  <a:lumMod val="85000"/>
                </a:schemeClr>
              </a:solidFill>
              <a:latin typeface="Century Gothic" pitchFamily="34" charset="0"/>
            </a:endParaRPr>
          </a:p>
          <a:p>
            <a:pPr algn="just">
              <a:buFont typeface="Wingdings" pitchFamily="2" charset="2"/>
              <a:buChar char="§"/>
            </a:pPr>
            <a:endParaRPr lang="en-GB" sz="1600" dirty="0">
              <a:solidFill>
                <a:schemeClr val="tx1">
                  <a:lumMod val="85000"/>
                </a:schemeClr>
              </a:solidFill>
              <a:latin typeface="Century Gothic" pitchFamily="34" charset="0"/>
            </a:endParaRPr>
          </a:p>
          <a:p>
            <a:pPr algn="just">
              <a:buFont typeface="Wingdings" pitchFamily="2" charset="2"/>
              <a:buChar char="§"/>
            </a:pPr>
            <a:endParaRPr lang="en-GB" sz="800" dirty="0">
              <a:latin typeface="Century Gothic" pitchFamily="34" charset="0"/>
            </a:endParaRPr>
          </a:p>
          <a:p>
            <a:pPr algn="just">
              <a:buFont typeface="Wingdings" pitchFamily="2" charset="2"/>
              <a:buChar char="§"/>
            </a:pPr>
            <a:endParaRPr lang="en-GB" sz="1600" dirty="0">
              <a:latin typeface="Century Gothic" pitchFamily="34" charset="0"/>
            </a:endParaRPr>
          </a:p>
          <a:p>
            <a:pPr algn="just">
              <a:buFont typeface="Wingdings" pitchFamily="2" charset="2"/>
              <a:buChar char="§"/>
            </a:pPr>
            <a:endParaRPr lang="en-GB" sz="1600" dirty="0">
              <a:latin typeface="Century Gothic" pitchFamily="34" charset="0"/>
            </a:endParaRPr>
          </a:p>
          <a:p>
            <a:pPr algn="just">
              <a:buFont typeface="Wingdings" pitchFamily="2" charset="2"/>
              <a:buChar char="§"/>
            </a:pPr>
            <a:endParaRPr lang="en-GB" sz="1600" dirty="0">
              <a:latin typeface="Century Gothic" pitchFamily="34" charset="0"/>
            </a:endParaRPr>
          </a:p>
          <a:p>
            <a:pPr algn="just">
              <a:buFont typeface="Wingdings" pitchFamily="2" charset="2"/>
              <a:buChar char="§"/>
            </a:pPr>
            <a:endParaRPr lang="en-GB" sz="1600" dirty="0">
              <a:latin typeface="Century Gothic" pitchFamily="34" charset="0"/>
            </a:endParaRPr>
          </a:p>
          <a:p>
            <a:pPr algn="just">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288032"/>
          </a:xfrm>
        </p:spPr>
        <p:txBody>
          <a:bodyPr>
            <a:noAutofit/>
          </a:bodyPr>
          <a:lstStyle/>
          <a:p>
            <a:r>
              <a:rPr lang="en-GB" sz="1200" dirty="0">
                <a:latin typeface="Century Gothic" pitchFamily="34" charset="0"/>
              </a:rPr>
              <a:t>D7200	  f.8	1/320 sec	    ISO 800	    400mm        No EC</a:t>
            </a:r>
            <a:br>
              <a:rPr lang="en-GB" sz="1200" dirty="0">
                <a:latin typeface="Century Gothic" pitchFamily="34" charset="0"/>
              </a:rPr>
            </a:br>
            <a:r>
              <a:rPr lang="en-GB" sz="1200" dirty="0">
                <a:latin typeface="Century Gothic" pitchFamily="34" charset="0"/>
              </a:rPr>
              <a:t/>
            </a:r>
            <a:br>
              <a:rPr lang="en-GB" sz="1200" dirty="0">
                <a:latin typeface="Century Gothic" pitchFamily="34" charset="0"/>
              </a:rPr>
            </a:br>
            <a:r>
              <a:rPr lang="en-GB" sz="1200" dirty="0">
                <a:latin typeface="Century Gothic" pitchFamily="34" charset="0"/>
              </a:rPr>
              <a:t>Photoshop: Black &amp; White Conversion/Increased Contrast/ Solarising Filter (to enhance wing pattern)</a:t>
            </a:r>
          </a:p>
        </p:txBody>
      </p:sp>
      <p:pic>
        <p:nvPicPr>
          <p:cNvPr id="4" name="Content Placeholder 3" descr="Chaser Solarised B&amp;W Web.jpg"/>
          <p:cNvPicPr>
            <a:picLocks noGrp="1" noChangeAspect="1"/>
          </p:cNvPicPr>
          <p:nvPr>
            <p:ph idx="1"/>
          </p:nvPr>
        </p:nvPicPr>
        <p:blipFill>
          <a:blip r:embed="rId4" cstate="print"/>
          <a:stretch>
            <a:fillRect/>
          </a:stretch>
        </p:blipFill>
        <p:spPr>
          <a:xfrm>
            <a:off x="540339" y="1076757"/>
            <a:ext cx="8063323" cy="537657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Some closing thoughts</a:t>
            </a:r>
            <a:endParaRPr lang="en-GB" sz="2400" dirty="0"/>
          </a:p>
        </p:txBody>
      </p:sp>
      <p:sp>
        <p:nvSpPr>
          <p:cNvPr id="3" name="Content Placeholder 2"/>
          <p:cNvSpPr>
            <a:spLocks noGrp="1"/>
          </p:cNvSpPr>
          <p:nvPr>
            <p:ph idx="1"/>
          </p:nvPr>
        </p:nvSpPr>
        <p:spPr>
          <a:effectLst>
            <a:outerShdw blurRad="50800" dist="38100" dir="2700000" algn="tl" rotWithShape="0">
              <a:prstClr val="black">
                <a:alpha val="40000"/>
              </a:prstClr>
            </a:outerShdw>
          </a:effectLst>
        </p:spPr>
        <p:txBody>
          <a:bodyPr>
            <a:normAutofit/>
          </a:bodyPr>
          <a:lstStyle/>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solidFill>
                <a:schemeClr val="tx1">
                  <a:lumMod val="85000"/>
                </a:schemeClr>
              </a:solidFill>
              <a:latin typeface="Century Gothic" pitchFamily="34" charset="0"/>
            </a:endParaRPr>
          </a:p>
          <a:p>
            <a:pPr>
              <a:buFont typeface="Wingdings" pitchFamily="2" charset="2"/>
              <a:buChar char="§"/>
            </a:pPr>
            <a:r>
              <a:rPr lang="en-GB" sz="1600" dirty="0">
                <a:solidFill>
                  <a:schemeClr val="tx1">
                    <a:lumMod val="85000"/>
                  </a:schemeClr>
                </a:solidFill>
                <a:latin typeface="Century Gothic" pitchFamily="34" charset="0"/>
              </a:rPr>
              <a:t>It should go without saying but when photographing wildlife, wear ‘blend in’ clothing and keep still and quiet. Even in a hide, sound travels! </a:t>
            </a:r>
          </a:p>
          <a:p>
            <a:pPr>
              <a:buFont typeface="Wingdings" pitchFamily="2" charset="2"/>
              <a:buChar char="§"/>
            </a:pPr>
            <a:endParaRPr lang="en-GB" sz="800" dirty="0">
              <a:solidFill>
                <a:schemeClr val="tx1">
                  <a:lumMod val="85000"/>
                </a:schemeClr>
              </a:solidFill>
              <a:latin typeface="Century Gothic" pitchFamily="34" charset="0"/>
            </a:endParaRPr>
          </a:p>
          <a:p>
            <a:pPr>
              <a:buFont typeface="Wingdings" pitchFamily="2" charset="2"/>
              <a:buChar char="§"/>
            </a:pPr>
            <a:r>
              <a:rPr lang="en-GB" sz="1600" dirty="0">
                <a:solidFill>
                  <a:schemeClr val="tx1">
                    <a:lumMod val="85000"/>
                  </a:schemeClr>
                </a:solidFill>
                <a:latin typeface="Century Gothic" pitchFamily="34" charset="0"/>
              </a:rPr>
              <a:t>Always have a plan for your next shots – the less you leave to chance the more successful you’ll be.</a:t>
            </a:r>
          </a:p>
          <a:p>
            <a:pPr>
              <a:buFont typeface="Wingdings" pitchFamily="2" charset="2"/>
              <a:buChar char="§"/>
            </a:pPr>
            <a:endParaRPr lang="en-GB" sz="800" dirty="0">
              <a:solidFill>
                <a:schemeClr val="tx1">
                  <a:lumMod val="85000"/>
                </a:schemeClr>
              </a:solidFill>
              <a:latin typeface="Century Gothic" pitchFamily="34" charset="0"/>
            </a:endParaRPr>
          </a:p>
          <a:p>
            <a:pPr>
              <a:buFont typeface="Wingdings" pitchFamily="2" charset="2"/>
              <a:buChar char="§"/>
            </a:pPr>
            <a:r>
              <a:rPr lang="en-GB" sz="1600" dirty="0">
                <a:solidFill>
                  <a:schemeClr val="tx1">
                    <a:lumMod val="85000"/>
                  </a:schemeClr>
                </a:solidFill>
                <a:latin typeface="Century Gothic" pitchFamily="34" charset="0"/>
              </a:rPr>
              <a:t>Always consider  the background and keep it as clean and uncluttered as possible.</a:t>
            </a:r>
          </a:p>
          <a:p>
            <a:pPr>
              <a:buFont typeface="Wingdings" pitchFamily="2" charset="2"/>
              <a:buChar char="§"/>
            </a:pPr>
            <a:endParaRPr lang="en-GB" sz="800" dirty="0">
              <a:solidFill>
                <a:schemeClr val="tx1">
                  <a:lumMod val="85000"/>
                </a:schemeClr>
              </a:solidFill>
              <a:latin typeface="Century Gothic" pitchFamily="34" charset="0"/>
            </a:endParaRPr>
          </a:p>
          <a:p>
            <a:pPr>
              <a:buFont typeface="Wingdings" pitchFamily="2" charset="2"/>
              <a:buChar char="§"/>
            </a:pPr>
            <a:r>
              <a:rPr lang="en-GB" sz="1600" dirty="0">
                <a:solidFill>
                  <a:schemeClr val="tx1">
                    <a:lumMod val="85000"/>
                  </a:schemeClr>
                </a:solidFill>
                <a:latin typeface="Century Gothic" pitchFamily="34" charset="0"/>
              </a:rPr>
              <a:t>Try something different and work towards your ‘signature style’ which will set you apart from the average.</a:t>
            </a:r>
          </a:p>
          <a:p>
            <a:pPr>
              <a:buFont typeface="Wingdings" pitchFamily="2" charset="2"/>
              <a:buChar char="§"/>
            </a:pPr>
            <a:endParaRPr lang="en-GB" sz="800" dirty="0">
              <a:solidFill>
                <a:schemeClr val="tx1">
                  <a:lumMod val="85000"/>
                </a:schemeClr>
              </a:solidFill>
              <a:latin typeface="Century Gothic" pitchFamily="34" charset="0"/>
            </a:endParaRPr>
          </a:p>
          <a:p>
            <a:pPr>
              <a:buFont typeface="Wingdings" pitchFamily="2" charset="2"/>
              <a:buChar char="§"/>
            </a:pPr>
            <a:r>
              <a:rPr lang="en-GB" sz="1600" dirty="0">
                <a:solidFill>
                  <a:schemeClr val="tx1">
                    <a:lumMod val="85000"/>
                  </a:schemeClr>
                </a:solidFill>
                <a:latin typeface="Century Gothic" pitchFamily="34" charset="0"/>
              </a:rPr>
              <a:t>And finally, to quote Henry Ford,</a:t>
            </a:r>
            <a:r>
              <a:rPr lang="en-GB" sz="1600" dirty="0">
                <a:latin typeface="Century Gothic" pitchFamily="34" charset="0"/>
              </a:rPr>
              <a:t> </a:t>
            </a:r>
            <a:r>
              <a:rPr lang="en-GB" sz="1600" i="1" dirty="0">
                <a:solidFill>
                  <a:schemeClr val="accent1">
                    <a:lumMod val="60000"/>
                    <a:lumOff val="40000"/>
                  </a:schemeClr>
                </a:solidFill>
                <a:latin typeface="Century Gothic" pitchFamily="34" charset="0"/>
              </a:rPr>
              <a:t>“If you think you can or you think you can’t – you’re right.”</a:t>
            </a:r>
          </a:p>
          <a:p>
            <a:pPr>
              <a:buFont typeface="Wingdings" pitchFamily="2" charset="2"/>
              <a:buChar char="§"/>
            </a:pPr>
            <a:endParaRPr lang="en-GB" sz="1600" dirty="0">
              <a:latin typeface="Century Gothic" pitchFamily="34" charset="0"/>
            </a:endParaRPr>
          </a:p>
          <a:p>
            <a:pPr>
              <a:buNone/>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a:p>
            <a:pPr>
              <a:buFont typeface="Wingdings" pitchFamily="2" charset="2"/>
              <a:buChar char="§"/>
            </a:pPr>
            <a:endParaRPr lang="en-GB" sz="1600" dirty="0">
              <a:latin typeface="Century Gothic"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4"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5760640"/>
          </a:xfrm>
        </p:spPr>
        <p:txBody>
          <a:bodyPr>
            <a:normAutofit fontScale="90000"/>
          </a:bodyPr>
          <a:lstStyle/>
          <a:p>
            <a:r>
              <a:rPr lang="en-GB" sz="3200" dirty="0"/>
              <a:t>Thank you for your </a:t>
            </a:r>
            <a:br>
              <a:rPr lang="en-GB" sz="3200" dirty="0"/>
            </a:br>
            <a:r>
              <a:rPr lang="en-GB" sz="3200" dirty="0"/>
              <a:t>company and I hope you’ve enjoyed the day.</a:t>
            </a:r>
            <a:br>
              <a:rPr lang="en-GB" sz="3200" dirty="0"/>
            </a:br>
            <a:r>
              <a:rPr lang="en-GB" sz="3200" dirty="0"/>
              <a:t/>
            </a:r>
            <a:br>
              <a:rPr lang="en-GB" sz="3200" dirty="0"/>
            </a:br>
            <a:r>
              <a:rPr lang="en-GB" sz="2700" dirty="0"/>
              <a:t/>
            </a:r>
            <a:br>
              <a:rPr lang="en-GB" sz="2700" dirty="0"/>
            </a:br>
            <a:r>
              <a:rPr lang="en-GB" sz="2700" dirty="0"/>
              <a:t>If you would like to further your photographic skills I offer ‘one to one’ </a:t>
            </a:r>
            <a:br>
              <a:rPr lang="en-GB" sz="2700" dirty="0"/>
            </a:br>
            <a:r>
              <a:rPr lang="en-GB" sz="2700" dirty="0"/>
              <a:t>tuition sessions – just contact me </a:t>
            </a:r>
            <a:br>
              <a:rPr lang="en-GB" sz="2700" dirty="0"/>
            </a:br>
            <a:r>
              <a:rPr lang="en-GB" sz="2700" dirty="0"/>
              <a:t>through my website:</a:t>
            </a:r>
            <a:br>
              <a:rPr lang="en-GB" sz="2700" dirty="0"/>
            </a:br>
            <a:r>
              <a:rPr lang="en-GB" sz="2700" dirty="0"/>
              <a:t/>
            </a:r>
            <a:br>
              <a:rPr lang="en-GB" sz="2700" dirty="0"/>
            </a:br>
            <a:r>
              <a:rPr lang="en-GB" sz="2700" dirty="0">
                <a:solidFill>
                  <a:schemeClr val="tx1">
                    <a:lumMod val="85000"/>
                  </a:schemeClr>
                </a:solidFill>
              </a:rPr>
              <a:t>www.stevenorrisphotography.co.uk</a:t>
            </a:r>
            <a:r>
              <a:rPr lang="en-GB" sz="1200" dirty="0">
                <a:solidFill>
                  <a:srgbClr val="00B0F0"/>
                </a:solidFill>
              </a:rPr>
              <a:t/>
            </a:r>
            <a:br>
              <a:rPr lang="en-GB" sz="1200" dirty="0">
                <a:solidFill>
                  <a:srgbClr val="00B0F0"/>
                </a:solidFill>
              </a:rPr>
            </a:br>
            <a:r>
              <a:rPr lang="en-GB" sz="4400" dirty="0"/>
              <a:t/>
            </a:r>
            <a:br>
              <a:rPr lang="en-GB" sz="4400" dirty="0"/>
            </a:br>
            <a:r>
              <a:rPr lang="en-GB" sz="2700" dirty="0">
                <a:latin typeface="Century Gothic" pitchFamily="34" charset="0"/>
              </a:rPr>
              <a:t>or call me on 07860 643434</a:t>
            </a:r>
          </a:p>
        </p:txBody>
      </p:sp>
    </p:spTree>
  </p:cSld>
  <p:clrMapOvr>
    <a:masterClrMapping/>
  </p:clrMapOvr>
  <p:transition spd="slow">
    <p:dissolve/>
    <p:sndAc>
      <p:stSnd>
        <p:snd r:embed="rId3" name="applause.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f.6.3	1/320 sec	     ISO 1250	     600mm	      No EC</a:t>
            </a:r>
          </a:p>
        </p:txBody>
      </p:sp>
      <p:pic>
        <p:nvPicPr>
          <p:cNvPr id="4" name="Content Placeholder 3" descr="Yellowhammer Garden 23.3.16 Web.jpg"/>
          <p:cNvPicPr>
            <a:picLocks noGrp="1" noChangeAspect="1"/>
          </p:cNvPicPr>
          <p:nvPr>
            <p:ph idx="1"/>
          </p:nvPr>
        </p:nvPicPr>
        <p:blipFill>
          <a:blip r:embed="rId4" cstate="print"/>
          <a:stretch>
            <a:fillRect/>
          </a:stretch>
        </p:blipFill>
        <p:spPr>
          <a:xfrm>
            <a:off x="574894" y="980728"/>
            <a:ext cx="7994212"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a:bodyPr>
          <a:lstStyle/>
          <a:p>
            <a:r>
              <a:rPr lang="en-GB" sz="1200" dirty="0">
                <a:latin typeface="Century Gothic" pitchFamily="34" charset="0"/>
              </a:rPr>
              <a:t>D7200	f.7.1	1/250 sec	     ISO 400	     600mm	      - 0.3 EC</a:t>
            </a:r>
          </a:p>
        </p:txBody>
      </p:sp>
      <p:pic>
        <p:nvPicPr>
          <p:cNvPr id="4" name="Content Placeholder 3" descr="Female Chaffinch Web.jpg"/>
          <p:cNvPicPr>
            <a:picLocks noGrp="1" noChangeAspect="1"/>
          </p:cNvPicPr>
          <p:nvPr>
            <p:ph idx="1"/>
          </p:nvPr>
        </p:nvPicPr>
        <p:blipFill>
          <a:blip r:embed="rId4" cstate="print"/>
          <a:stretch>
            <a:fillRect/>
          </a:stretch>
        </p:blipFill>
        <p:spPr>
          <a:xfrm>
            <a:off x="539552" y="1124744"/>
            <a:ext cx="7992720" cy="53279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5"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entury Gothic" pitchFamily="34" charset="0"/>
              </a:rPr>
              <a:t>A Simple Garden Photo Set</a:t>
            </a:r>
          </a:p>
        </p:txBody>
      </p:sp>
      <p:pic>
        <p:nvPicPr>
          <p:cNvPr id="7" name="Content Placeholder 6" descr="Garden Film Set 1.jpg"/>
          <p:cNvPicPr>
            <a:picLocks noGrp="1" noChangeAspect="1"/>
          </p:cNvPicPr>
          <p:nvPr>
            <p:ph sz="half" idx="1"/>
          </p:nvPr>
        </p:nvPicPr>
        <p:blipFill>
          <a:blip r:embed="rId4" cstate="print"/>
          <a:stretch>
            <a:fillRect/>
          </a:stretch>
        </p:blipFill>
        <p:spPr>
          <a:xfrm>
            <a:off x="395536" y="2492896"/>
            <a:ext cx="4038600" cy="2691735"/>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Garden Photo Set.jpg"/>
          <p:cNvPicPr>
            <a:picLocks noGrp="1" noChangeAspect="1"/>
          </p:cNvPicPr>
          <p:nvPr>
            <p:ph sz="half" idx="2"/>
          </p:nvPr>
        </p:nvPicPr>
        <p:blipFill>
          <a:blip r:embed="rId5" cstate="print"/>
          <a:stretch>
            <a:fillRect/>
          </a:stretch>
        </p:blipFill>
        <p:spPr>
          <a:xfrm>
            <a:off x="4716016" y="2492896"/>
            <a:ext cx="4038600" cy="2692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slow" p14:dur="1200">
        <p:dissolve/>
        <p:sndAc>
          <p:stSnd>
            <p:snd r:embed="rId6" name="camera.wav"/>
          </p:stSnd>
        </p:sndAc>
      </p:transition>
    </mc:Choice>
    <mc:Fallback>
      <p:transition spd="slow">
        <p:dissolve/>
        <p:sndAc>
          <p:stSnd>
            <p:snd r:embed="rId3" name="camera.wav"/>
          </p:stSnd>
        </p:sndAc>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1856</TotalTime>
  <Words>954</Words>
  <Application>Microsoft Office PowerPoint</Application>
  <PresentationFormat>On-screen Show (4:3)</PresentationFormat>
  <Paragraphs>257</Paragraphs>
  <Slides>68</Slides>
  <Notes>68</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Apex</vt:lpstr>
      <vt:lpstr>Sculthorpe Moor Intermediate Nature Photography Course                  with  Steve Norris </vt:lpstr>
      <vt:lpstr>Your Host Steve Norris</vt:lpstr>
      <vt:lpstr>Birds, Backgrounds &amp; Props</vt:lpstr>
      <vt:lpstr>D7200  f.6.3 1/500 sec     ISO 800     600mm     - 0.7 EC</vt:lpstr>
      <vt:lpstr>D600   f.5.6 1/1600 sec       ISO 1000       200mm      - 1 EC</vt:lpstr>
      <vt:lpstr>D7200   f.6.3 1/200 sec     ISO 800      600mm       No EC</vt:lpstr>
      <vt:lpstr>D7200 f.6.3 1/320 sec      ISO 1250      600mm       No EC</vt:lpstr>
      <vt:lpstr>D7200 f.7.1 1/250 sec      ISO 400      600mm       - 0.3 EC</vt:lpstr>
      <vt:lpstr>A Simple Garden Photo Set</vt:lpstr>
      <vt:lpstr>D7200   f.3.5 1/320 sec     ISO 640     200mm    No EC</vt:lpstr>
      <vt:lpstr>D7200   f.8 1/320 sec      ISO 1000         330mm       - 0.7 EC</vt:lpstr>
      <vt:lpstr>D7200   f.8 1/640sec    ISO 640    600mm    No EC </vt:lpstr>
      <vt:lpstr>D7200 f.2.8 1/1000 sec   ISO 800   200mm   - 0.3 EC</vt:lpstr>
      <vt:lpstr>D7200 f.6.3 1/400 sec      ISO 800      600mm     No EC </vt:lpstr>
      <vt:lpstr>D810      f6.3    1/1000 sec          ISO 64               600mm              No EC   </vt:lpstr>
      <vt:lpstr>Nature in context</vt:lpstr>
      <vt:lpstr>D800        f.11      1/3200 sec      ISO 800     105 mm (Prime)     – 0.7 EC</vt:lpstr>
      <vt:lpstr>D800 f.5.6 1/3200 sec      ISO 1000      400mm       - 0.7 EC</vt:lpstr>
      <vt:lpstr>D7200   f.6.3 1/320 sec     ISO 800     600mm    - 0.3 EC</vt:lpstr>
      <vt:lpstr>D7200   f.6.3 1/3200 sec     ISO 800     600mm    - 0.7 EC</vt:lpstr>
      <vt:lpstr>D810 f.8 1/800 sec      ISO 800      600mm       No E.C.     Hand Held</vt:lpstr>
      <vt:lpstr>D810 f8 1/500sec        ISO 800        600mm        No EC</vt:lpstr>
      <vt:lpstr>D7200   f.6.3 1/1250 sec     ISO 600     600mm    No EC</vt:lpstr>
      <vt:lpstr>D7200   f.6.3 1/1250 sec     ISO 600     600mm    No EC</vt:lpstr>
      <vt:lpstr>D7200   f.8 1/320 sec     ISO 800      600mm      No EC</vt:lpstr>
      <vt:lpstr>D7200   f.8 1/800 sec     ISO 1000      600mm      - 0.7 EC</vt:lpstr>
      <vt:lpstr>D7200   f.3.5 1/800 sec     ISO 1250      200mm (Prime)         No EC</vt:lpstr>
      <vt:lpstr>D810   f.10 1/250sec     ISO 800      600mm         Fill Flash       </vt:lpstr>
      <vt:lpstr>Some hints and tips</vt:lpstr>
      <vt:lpstr>D810            f9          1/2000sec      ISO 800        600m           No EC</vt:lpstr>
      <vt:lpstr>Image making as well as image taking</vt:lpstr>
      <vt:lpstr>Off Camera Flash </vt:lpstr>
      <vt:lpstr>Off Camera Flash Cont’d</vt:lpstr>
      <vt:lpstr>Off Camera Flash Cont’d</vt:lpstr>
      <vt:lpstr>Off Camera Flash Cont’d</vt:lpstr>
      <vt:lpstr>Off Camera Flash Cont’d</vt:lpstr>
      <vt:lpstr>D810   f.16 1/200 sec     ISO800     200mm    No EC         (OCF 1/128 power appx 1/30,000 sec)</vt:lpstr>
      <vt:lpstr>D810   f.16 1/200 sec     ISO800     200mm    No EC</vt:lpstr>
      <vt:lpstr>D810 f18 1/200 sec       105mm Macro  No EC</vt:lpstr>
      <vt:lpstr>D810   f.14 1/125 sec       ISO 320        70mm        No  EC</vt:lpstr>
      <vt:lpstr>Close-up and macro</vt:lpstr>
      <vt:lpstr>D810 F:8 1/200sec       ISO 400             105mm          No EC</vt:lpstr>
      <vt:lpstr>Macro &amp; Close-Up Equipment</vt:lpstr>
      <vt:lpstr>Macro Equipment Cont’d</vt:lpstr>
      <vt:lpstr>D7000   f.2.2 1/1000 sec     ISO 400     35 (50)mm          No EC</vt:lpstr>
      <vt:lpstr>D7200 f.5.6 1/320 sec        ISO 400               400mm (200mm + 2x TC)      - 0.3 EC</vt:lpstr>
      <vt:lpstr>D800   f.18 1/100 sec     ISO800     70mm             -1 EC</vt:lpstr>
      <vt:lpstr>D7200   f.18 1/200 sec     ISO100     85mm    No EC</vt:lpstr>
      <vt:lpstr>EOS 40D   f.2.8 1/15 sec     ISO200     65mm (x1.5 Magnification)        No EC</vt:lpstr>
      <vt:lpstr>D810   f.8 1/1/2 sec     ISO 400        105mm Prime (x1 magnification)       No EC</vt:lpstr>
      <vt:lpstr>D810   f.18 1/200 sec     ISO 64     105mm Prime (x1 magnification)   No EC</vt:lpstr>
      <vt:lpstr>D7000   f.8 1/250 sec     ISO 400        105mm Prime    No EC</vt:lpstr>
      <vt:lpstr>D810   f.18 1/200 sec     ISO 64     105mm (Prime)   No EC</vt:lpstr>
      <vt:lpstr>Focus Stacking for Macro A brief explanation:</vt:lpstr>
      <vt:lpstr>EOS 40D   f.16 1/250 sec     ISO 100     MP-E 65mm (x2 Magnification)   No EC</vt:lpstr>
      <vt:lpstr>EOS 40D           f.16    4 sec      ISO 100        65mm    x2 Magnification        No EC</vt:lpstr>
      <vt:lpstr>Night Photography</vt:lpstr>
      <vt:lpstr>Hints &amp; Tips for Night Shooting</vt:lpstr>
      <vt:lpstr>D7000   f.22 13 secs     ISO 400     16mm   No EC       (OCF Full Power unsynchronised)</vt:lpstr>
      <vt:lpstr>D7200   f.20 1/80 sec     ISO 100     600mm   No EC</vt:lpstr>
      <vt:lpstr>D7200   f.6.3 1/1/2 sec     ISO 800     600mm   No EC</vt:lpstr>
      <vt:lpstr>Experiment in Photoshop or Elements</vt:lpstr>
      <vt:lpstr>Experiment in Photoshop or Elements Cont’d</vt:lpstr>
      <vt:lpstr>Experiment in Photoshop or Elements Cont’d</vt:lpstr>
      <vt:lpstr> Hints &amp; Tips For Photoshop &amp; Elements</vt:lpstr>
      <vt:lpstr>D7200   f.8 1/320 sec     ISO 800     400mm        No EC  Photoshop: Black &amp; White Conversion/Increased Contrast/ Solarising Filter (to enhance wing pattern)</vt:lpstr>
      <vt:lpstr>Some closing thoughts</vt:lpstr>
      <vt:lpstr>Thank you for your  company and I hope you’ve enjoyed the day.   If you would like to further your photographic skills I offer ‘one to one’  tuition sessions – just contact me  through my website:  www.stevenorrisphotography.co.uk  or call me on 07860 643434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Steve</cp:lastModifiedBy>
  <cp:revision>253</cp:revision>
  <dcterms:created xsi:type="dcterms:W3CDTF">2016-04-11T08:14:50Z</dcterms:created>
  <dcterms:modified xsi:type="dcterms:W3CDTF">2016-07-21T13:41:52Z</dcterms:modified>
</cp:coreProperties>
</file>